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Lst>
  <p:notesMasterIdLst>
    <p:notesMasterId r:id="rId30"/>
  </p:notesMasterIdLst>
  <p:handoutMasterIdLst>
    <p:handoutMasterId r:id="rId31"/>
  </p:handoutMasterIdLst>
  <p:sldIdLst>
    <p:sldId id="258" r:id="rId2"/>
    <p:sldId id="260" r:id="rId3"/>
    <p:sldId id="262" r:id="rId4"/>
    <p:sldId id="330" r:id="rId5"/>
    <p:sldId id="303" r:id="rId6"/>
    <p:sldId id="287" r:id="rId7"/>
    <p:sldId id="299" r:id="rId8"/>
    <p:sldId id="300" r:id="rId9"/>
    <p:sldId id="301" r:id="rId10"/>
    <p:sldId id="393" r:id="rId11"/>
    <p:sldId id="349" r:id="rId12"/>
    <p:sldId id="331" r:id="rId13"/>
    <p:sldId id="345" r:id="rId14"/>
    <p:sldId id="427" r:id="rId15"/>
    <p:sldId id="378" r:id="rId16"/>
    <p:sldId id="369" r:id="rId17"/>
    <p:sldId id="370" r:id="rId18"/>
    <p:sldId id="379" r:id="rId19"/>
    <p:sldId id="361" r:id="rId20"/>
    <p:sldId id="374" r:id="rId21"/>
    <p:sldId id="376" r:id="rId22"/>
    <p:sldId id="363" r:id="rId23"/>
    <p:sldId id="375" r:id="rId24"/>
    <p:sldId id="364" r:id="rId25"/>
    <p:sldId id="372" r:id="rId26"/>
    <p:sldId id="348" r:id="rId27"/>
    <p:sldId id="346" r:id="rId28"/>
    <p:sldId id="266" r:id="rId29"/>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26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autoAdjust="0"/>
    <p:restoredTop sz="94660"/>
  </p:normalViewPr>
  <p:slideViewPr>
    <p:cSldViewPr snapToGrid="0">
      <p:cViewPr varScale="1">
        <p:scale>
          <a:sx n="85" d="100"/>
          <a:sy n="85"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2023/4/22</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Calibri" panose="020F0502020204030204" charset="0"/>
                <a:cs typeface="Calibri" panose="020F0502020204030204"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Calibri" panose="020F0502020204030204" charset="0"/>
                <a:cs typeface="Calibri" panose="020F0502020204030204" charset="0"/>
              </a:defRPr>
            </a:lvl1pPr>
          </a:lstStyle>
          <a:p>
            <a:fld id="{D2A48B96-639E-45A3-A0BA-2464DFDB1FAA}" type="datetimeFigureOut">
              <a:rPr lang="zh-CN" altLang="en-US" smtClean="0"/>
              <a:t>2023/4/22</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Calibri" panose="020F0502020204030204" charset="0"/>
                <a:cs typeface="Calibri" panose="020F0502020204030204"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Calibri" panose="020F0502020204030204" charset="0"/>
                <a:cs typeface="Calibri" panose="020F05020202040302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charset="0"/>
        <a:cs typeface="Calibri" panose="020F0502020204030204" charset="0"/>
      </a:defRPr>
    </a:lvl1pPr>
    <a:lvl2pPr marL="457200" algn="l" defTabSz="914400" rtl="0" eaLnBrk="1" latinLnBrk="0" hangingPunct="1">
      <a:defRPr sz="1200" kern="1200">
        <a:solidFill>
          <a:schemeClr val="tx1"/>
        </a:solidFill>
        <a:latin typeface="+mn-lt"/>
        <a:ea typeface="Calibri" panose="020F0502020204030204" charset="0"/>
        <a:cs typeface="Calibri" panose="020F0502020204030204" charset="0"/>
      </a:defRPr>
    </a:lvl2pPr>
    <a:lvl3pPr marL="914400" algn="l" defTabSz="914400" rtl="0" eaLnBrk="1" latinLnBrk="0" hangingPunct="1">
      <a:defRPr sz="1200" kern="1200">
        <a:solidFill>
          <a:schemeClr val="tx1"/>
        </a:solidFill>
        <a:latin typeface="+mn-lt"/>
        <a:ea typeface="Calibri" panose="020F0502020204030204" charset="0"/>
        <a:cs typeface="Calibri" panose="020F0502020204030204" charset="0"/>
      </a:defRPr>
    </a:lvl3pPr>
    <a:lvl4pPr marL="1371600" algn="l" defTabSz="914400" rtl="0" eaLnBrk="1" latinLnBrk="0" hangingPunct="1">
      <a:defRPr sz="1200" kern="1200">
        <a:solidFill>
          <a:schemeClr val="tx1"/>
        </a:solidFill>
        <a:latin typeface="+mn-lt"/>
        <a:ea typeface="Calibri" panose="020F0502020204030204" charset="0"/>
        <a:cs typeface="Calibri" panose="020F0502020204030204" charset="0"/>
      </a:defRPr>
    </a:lvl4pPr>
    <a:lvl5pPr marL="1828800" algn="l" defTabSz="914400" rtl="0" eaLnBrk="1" latinLnBrk="0" hangingPunct="1">
      <a:defRPr sz="1200" kern="1200">
        <a:solidFill>
          <a:schemeClr val="tx1"/>
        </a:solidFill>
        <a:latin typeface="+mn-lt"/>
        <a:ea typeface="Calibri" panose="020F0502020204030204" charset="0"/>
        <a:cs typeface="Calibri" panose="020F050202020403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481013" y="1279525"/>
            <a:ext cx="6140450" cy="34544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468F-D635-BE93-F21D-774EB57B1C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09C1B0-DBD2-0256-58E0-0AF835F935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2FAAB4-A19B-9779-6425-FEA2D0726841}"/>
              </a:ext>
            </a:extLst>
          </p:cNvPr>
          <p:cNvSpPr>
            <a:spLocks noGrp="1"/>
          </p:cNvSpPr>
          <p:nvPr>
            <p:ph type="dt" sz="half" idx="10"/>
          </p:nvPr>
        </p:nvSpPr>
        <p:spPr/>
        <p:txBody>
          <a:bodyPr/>
          <a:lstStyle/>
          <a:p>
            <a:fld id="{82F288E0-7875-42C4-84C8-98DBBD3BF4D2}" type="datetimeFigureOut">
              <a:rPr lang="zh-CN" altLang="en-US" smtClean="0"/>
              <a:t>2023/4/22</a:t>
            </a:fld>
            <a:endParaRPr lang="zh-CN" altLang="en-US"/>
          </a:p>
        </p:txBody>
      </p:sp>
      <p:sp>
        <p:nvSpPr>
          <p:cNvPr id="5" name="Footer Placeholder 4">
            <a:extLst>
              <a:ext uri="{FF2B5EF4-FFF2-40B4-BE49-F238E27FC236}">
                <a16:creationId xmlns:a16="http://schemas.microsoft.com/office/drawing/2014/main" id="{77A8B9D0-944B-C6C7-1CDE-9E90909277E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C2A9C00-DA12-9D6B-200B-CE908C97C339}"/>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7896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BE822-1DBE-15E0-0102-A65F78D332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D59006-9F61-561D-1182-7F315C78F4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F03EF-3623-27CA-990C-9AB4EC491475}"/>
              </a:ext>
            </a:extLst>
          </p:cNvPr>
          <p:cNvSpPr>
            <a:spLocks noGrp="1"/>
          </p:cNvSpPr>
          <p:nvPr>
            <p:ph type="dt" sz="half" idx="10"/>
          </p:nvPr>
        </p:nvSpPr>
        <p:spPr/>
        <p:txBody>
          <a:bodyPr/>
          <a:lstStyle/>
          <a:p>
            <a:fld id="{82F288E0-7875-42C4-84C8-98DBBD3BF4D2}" type="datetimeFigureOut">
              <a:rPr lang="zh-CN" altLang="en-US" smtClean="0"/>
              <a:t>2023/4/22</a:t>
            </a:fld>
            <a:endParaRPr lang="zh-CN" altLang="en-US"/>
          </a:p>
        </p:txBody>
      </p:sp>
      <p:sp>
        <p:nvSpPr>
          <p:cNvPr id="5" name="Footer Placeholder 4">
            <a:extLst>
              <a:ext uri="{FF2B5EF4-FFF2-40B4-BE49-F238E27FC236}">
                <a16:creationId xmlns:a16="http://schemas.microsoft.com/office/drawing/2014/main" id="{B1B5D4D4-86E8-E508-F367-CF2A885F44A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5857166-2FE2-A12E-F909-8782496EA942}"/>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12202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C5EB97-D007-ABF7-E783-F30756F8A1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367ED7-8DF2-C072-58D9-E0EE7A9152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415FB4-96B4-BF11-26A3-54250F88E3A8}"/>
              </a:ext>
            </a:extLst>
          </p:cNvPr>
          <p:cNvSpPr>
            <a:spLocks noGrp="1"/>
          </p:cNvSpPr>
          <p:nvPr>
            <p:ph type="dt" sz="half" idx="10"/>
          </p:nvPr>
        </p:nvSpPr>
        <p:spPr/>
        <p:txBody>
          <a:bodyPr/>
          <a:lstStyle/>
          <a:p>
            <a:fld id="{82F288E0-7875-42C4-84C8-98DBBD3BF4D2}" type="datetimeFigureOut">
              <a:rPr lang="zh-CN" altLang="en-US" smtClean="0"/>
              <a:t>2023/4/22</a:t>
            </a:fld>
            <a:endParaRPr lang="zh-CN" altLang="en-US"/>
          </a:p>
        </p:txBody>
      </p:sp>
      <p:sp>
        <p:nvSpPr>
          <p:cNvPr id="5" name="Footer Placeholder 4">
            <a:extLst>
              <a:ext uri="{FF2B5EF4-FFF2-40B4-BE49-F238E27FC236}">
                <a16:creationId xmlns:a16="http://schemas.microsoft.com/office/drawing/2014/main" id="{4C896B7A-90DD-C50E-C097-9CD196F14C7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D519A93-2CDC-07DB-BB5F-C3BA0D202882}"/>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844033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pSp>
        <p:nvGrpSpPr>
          <p:cNvPr id="10" name="组合 9"/>
          <p:cNvGrpSpPr/>
          <p:nvPr userDrawn="1"/>
        </p:nvGrpSpPr>
        <p:grpSpPr>
          <a:xfrm>
            <a:off x="-34925" y="4345305"/>
            <a:ext cx="12235815" cy="2608580"/>
            <a:chOff x="-55" y="6843"/>
            <a:chExt cx="19269" cy="4108"/>
          </a:xfrm>
        </p:grpSpPr>
        <p:pic>
          <p:nvPicPr>
            <p:cNvPr id="8" name="图片 7" descr="2"/>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9" name="图片 8" descr="2"/>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7" name="图片 6" descr="1"/>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11" name="组合 10"/>
          <p:cNvGrpSpPr/>
          <p:nvPr userDrawn="1"/>
        </p:nvGrpSpPr>
        <p:grpSpPr>
          <a:xfrm>
            <a:off x="-24130" y="1174115"/>
            <a:ext cx="12227560" cy="4791710"/>
            <a:chOff x="-38" y="1489"/>
            <a:chExt cx="19256" cy="7546"/>
          </a:xfrm>
        </p:grpSpPr>
        <p:pic>
          <p:nvPicPr>
            <p:cNvPr id="12" name="图片 11" descr="5731a22f246dc"/>
            <p:cNvPicPr>
              <a:picLocks noChangeAspect="1"/>
            </p:cNvPicPr>
            <p:nvPr/>
          </p:nvPicPr>
          <p:blipFill>
            <a:blip r:embed="rId4"/>
            <a:srcRect l="29744"/>
            <a:stretch>
              <a:fillRect/>
            </a:stretch>
          </p:blipFill>
          <p:spPr>
            <a:xfrm>
              <a:off x="-38" y="1489"/>
              <a:ext cx="3021" cy="7546"/>
            </a:xfrm>
            <a:prstGeom prst="rect">
              <a:avLst/>
            </a:prstGeom>
          </p:spPr>
        </p:pic>
        <p:pic>
          <p:nvPicPr>
            <p:cNvPr id="13" name="图片 12" descr="5731a22f246dc"/>
            <p:cNvPicPr>
              <a:picLocks noChangeAspect="1"/>
            </p:cNvPicPr>
            <p:nvPr/>
          </p:nvPicPr>
          <p:blipFill>
            <a:blip r:embed="rId4"/>
            <a:srcRect l="30698"/>
            <a:stretch>
              <a:fillRect/>
            </a:stretch>
          </p:blipFill>
          <p:spPr>
            <a:xfrm flipH="1">
              <a:off x="16238" y="1489"/>
              <a:ext cx="2980" cy="7546"/>
            </a:xfrm>
            <a:prstGeom prst="rect">
              <a:avLst/>
            </a:prstGeom>
          </p:spPr>
        </p:pic>
      </p:grpSp>
    </p:spTree>
    <p:extLst>
      <p:ext uri="{BB962C8B-B14F-4D97-AF65-F5344CB8AC3E}">
        <p14:creationId xmlns:p14="http://schemas.microsoft.com/office/powerpoint/2010/main" val="3373233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652077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1F29-03B3-F816-5BFA-F8DEBE5BEF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A41BCC-5DE3-7553-2FA9-78A93B4DDD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17235F-3EBA-F3AB-F402-5D07C6E4AF06}"/>
              </a:ext>
            </a:extLst>
          </p:cNvPr>
          <p:cNvSpPr>
            <a:spLocks noGrp="1"/>
          </p:cNvSpPr>
          <p:nvPr>
            <p:ph type="dt" sz="half" idx="10"/>
          </p:nvPr>
        </p:nvSpPr>
        <p:spPr/>
        <p:txBody>
          <a:bodyPr/>
          <a:lstStyle/>
          <a:p>
            <a:fld id="{82F288E0-7875-42C4-84C8-98DBBD3BF4D2}" type="datetimeFigureOut">
              <a:rPr lang="zh-CN" altLang="en-US" smtClean="0"/>
              <a:t>2023/4/22</a:t>
            </a:fld>
            <a:endParaRPr lang="zh-CN" altLang="en-US"/>
          </a:p>
        </p:txBody>
      </p:sp>
      <p:sp>
        <p:nvSpPr>
          <p:cNvPr id="5" name="Footer Placeholder 4">
            <a:extLst>
              <a:ext uri="{FF2B5EF4-FFF2-40B4-BE49-F238E27FC236}">
                <a16:creationId xmlns:a16="http://schemas.microsoft.com/office/drawing/2014/main" id="{F94BD535-C8BD-9445-250D-45B4F434BAC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68D473E-BD6B-A1F9-7E48-1D921953D599}"/>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5487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851C-4CBE-F402-CB19-E58FEA847B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A8ED3E-DB92-6451-CDB2-520AB8F17F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C8D7F4-5A43-2E41-1BF5-1D6E127581B5}"/>
              </a:ext>
            </a:extLst>
          </p:cNvPr>
          <p:cNvSpPr>
            <a:spLocks noGrp="1"/>
          </p:cNvSpPr>
          <p:nvPr>
            <p:ph type="dt" sz="half" idx="10"/>
          </p:nvPr>
        </p:nvSpPr>
        <p:spPr/>
        <p:txBody>
          <a:bodyPr/>
          <a:lstStyle/>
          <a:p>
            <a:fld id="{82F288E0-7875-42C4-84C8-98DBBD3BF4D2}" type="datetimeFigureOut">
              <a:rPr lang="zh-CN" altLang="en-US" smtClean="0"/>
              <a:t>2023/4/22</a:t>
            </a:fld>
            <a:endParaRPr lang="zh-CN" altLang="en-US"/>
          </a:p>
        </p:txBody>
      </p:sp>
      <p:sp>
        <p:nvSpPr>
          <p:cNvPr id="5" name="Footer Placeholder 4">
            <a:extLst>
              <a:ext uri="{FF2B5EF4-FFF2-40B4-BE49-F238E27FC236}">
                <a16:creationId xmlns:a16="http://schemas.microsoft.com/office/drawing/2014/main" id="{32B1261E-2F85-9522-2AB1-25BB4D29E68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62B3C47-E6FE-581B-B114-D2FB50385AA3}"/>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427850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63AE6-B9F5-F14E-6A73-F4A25FF800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C9F213-49FD-6267-5D10-C6BEF5F03F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918C94-237C-6F87-6A7F-7377923CF3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86E8EB-3FE8-4463-2407-088780B26A42}"/>
              </a:ext>
            </a:extLst>
          </p:cNvPr>
          <p:cNvSpPr>
            <a:spLocks noGrp="1"/>
          </p:cNvSpPr>
          <p:nvPr>
            <p:ph type="dt" sz="half" idx="10"/>
          </p:nvPr>
        </p:nvSpPr>
        <p:spPr/>
        <p:txBody>
          <a:bodyPr/>
          <a:lstStyle/>
          <a:p>
            <a:fld id="{82F288E0-7875-42C4-84C8-98DBBD3BF4D2}" type="datetimeFigureOut">
              <a:rPr lang="zh-CN" altLang="en-US" smtClean="0"/>
              <a:t>2023/4/22</a:t>
            </a:fld>
            <a:endParaRPr lang="zh-CN" altLang="en-US"/>
          </a:p>
        </p:txBody>
      </p:sp>
      <p:sp>
        <p:nvSpPr>
          <p:cNvPr id="6" name="Footer Placeholder 5">
            <a:extLst>
              <a:ext uri="{FF2B5EF4-FFF2-40B4-BE49-F238E27FC236}">
                <a16:creationId xmlns:a16="http://schemas.microsoft.com/office/drawing/2014/main" id="{ED350872-36FE-1A75-8581-6CB8F88C4D1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62F7687-0260-C7CC-67ED-B1399E0BDEC8}"/>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432241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6F2B-4FEA-10CF-303C-9005C61729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19E217-B59F-5E78-C44B-EC4953EA12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7F5CF9-F203-F794-31F2-E3F3E137E5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C89EA0-02DC-F328-744B-1AA1118C34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BA4342-0B27-3E21-A8AA-945D8DF0E3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851FCA-3135-37C1-C7A7-FC420B198DB0}"/>
              </a:ext>
            </a:extLst>
          </p:cNvPr>
          <p:cNvSpPr>
            <a:spLocks noGrp="1"/>
          </p:cNvSpPr>
          <p:nvPr>
            <p:ph type="dt" sz="half" idx="10"/>
          </p:nvPr>
        </p:nvSpPr>
        <p:spPr/>
        <p:txBody>
          <a:bodyPr/>
          <a:lstStyle/>
          <a:p>
            <a:fld id="{82F288E0-7875-42C4-84C8-98DBBD3BF4D2}" type="datetimeFigureOut">
              <a:rPr lang="zh-CN" altLang="en-US" smtClean="0"/>
              <a:t>2023/4/22</a:t>
            </a:fld>
            <a:endParaRPr lang="zh-CN" altLang="en-US"/>
          </a:p>
        </p:txBody>
      </p:sp>
      <p:sp>
        <p:nvSpPr>
          <p:cNvPr id="8" name="Footer Placeholder 7">
            <a:extLst>
              <a:ext uri="{FF2B5EF4-FFF2-40B4-BE49-F238E27FC236}">
                <a16:creationId xmlns:a16="http://schemas.microsoft.com/office/drawing/2014/main" id="{98200303-A2BD-2B3D-A05D-78E3599DF3E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F89A4793-3DA2-C3CE-6A40-F20240B5B470}"/>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443737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9B39-0A99-7844-8BD3-671362CA8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76D2B3-3C5B-4A53-EEC1-65BDD8BC836F}"/>
              </a:ext>
            </a:extLst>
          </p:cNvPr>
          <p:cNvSpPr>
            <a:spLocks noGrp="1"/>
          </p:cNvSpPr>
          <p:nvPr>
            <p:ph type="dt" sz="half" idx="10"/>
          </p:nvPr>
        </p:nvSpPr>
        <p:spPr/>
        <p:txBody>
          <a:bodyPr/>
          <a:lstStyle/>
          <a:p>
            <a:fld id="{82F288E0-7875-42C4-84C8-98DBBD3BF4D2}" type="datetimeFigureOut">
              <a:rPr lang="zh-CN" altLang="en-US" smtClean="0"/>
              <a:t>2023/4/22</a:t>
            </a:fld>
            <a:endParaRPr lang="zh-CN" altLang="en-US"/>
          </a:p>
        </p:txBody>
      </p:sp>
      <p:sp>
        <p:nvSpPr>
          <p:cNvPr id="4" name="Footer Placeholder 3">
            <a:extLst>
              <a:ext uri="{FF2B5EF4-FFF2-40B4-BE49-F238E27FC236}">
                <a16:creationId xmlns:a16="http://schemas.microsoft.com/office/drawing/2014/main" id="{6064D7D5-08CF-F322-0426-02A15F574F53}"/>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5EABBBE0-23EE-6C3E-5331-B539A9C3DF60}"/>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601992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1797D7-D53B-8762-8B33-B9F5775D5C1A}"/>
              </a:ext>
            </a:extLst>
          </p:cNvPr>
          <p:cNvSpPr>
            <a:spLocks noGrp="1"/>
          </p:cNvSpPr>
          <p:nvPr>
            <p:ph type="dt" sz="half" idx="10"/>
          </p:nvPr>
        </p:nvSpPr>
        <p:spPr/>
        <p:txBody>
          <a:bodyPr/>
          <a:lstStyle/>
          <a:p>
            <a:fld id="{A423C83C-E031-47C0-A52A-CEBEB3F90CB5}" type="datetimeFigureOut">
              <a:rPr lang="en-US" smtClean="0"/>
              <a:t>4/22/2023</a:t>
            </a:fld>
            <a:endParaRPr lang="en-US"/>
          </a:p>
        </p:txBody>
      </p:sp>
      <p:sp>
        <p:nvSpPr>
          <p:cNvPr id="3" name="Footer Placeholder 2">
            <a:extLst>
              <a:ext uri="{FF2B5EF4-FFF2-40B4-BE49-F238E27FC236}">
                <a16:creationId xmlns:a16="http://schemas.microsoft.com/office/drawing/2014/main" id="{E838E57C-1ECD-AF9A-E61C-FDCBFE4AB2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9521E6-2512-620E-ED34-0C13CA901896}"/>
              </a:ext>
            </a:extLst>
          </p:cNvPr>
          <p:cNvSpPr>
            <a:spLocks noGrp="1"/>
          </p:cNvSpPr>
          <p:nvPr>
            <p:ph type="sldNum" sz="quarter" idx="12"/>
          </p:nvPr>
        </p:nvSpPr>
        <p:spPr/>
        <p:txBody>
          <a:bodyPr/>
          <a:lstStyle/>
          <a:p>
            <a:fld id="{E46952B2-4AA3-4354-BE3A-566C69561D0D}" type="slidenum">
              <a:rPr lang="en-US" smtClean="0"/>
              <a:t>‹#›</a:t>
            </a:fld>
            <a:endParaRPr lang="en-US"/>
          </a:p>
        </p:txBody>
      </p:sp>
      <p:grpSp>
        <p:nvGrpSpPr>
          <p:cNvPr id="5" name="组合 9">
            <a:extLst>
              <a:ext uri="{FF2B5EF4-FFF2-40B4-BE49-F238E27FC236}">
                <a16:creationId xmlns:a16="http://schemas.microsoft.com/office/drawing/2014/main" id="{8238C698-7C55-DF1B-8322-D0DD663D36C6}"/>
              </a:ext>
            </a:extLst>
          </p:cNvPr>
          <p:cNvGrpSpPr/>
          <p:nvPr userDrawn="1"/>
        </p:nvGrpSpPr>
        <p:grpSpPr>
          <a:xfrm>
            <a:off x="-34925" y="4345305"/>
            <a:ext cx="12235815" cy="2608580"/>
            <a:chOff x="-55" y="6843"/>
            <a:chExt cx="19269" cy="4108"/>
          </a:xfrm>
        </p:grpSpPr>
        <p:pic>
          <p:nvPicPr>
            <p:cNvPr id="6" name="图片 7" descr="2">
              <a:extLst>
                <a:ext uri="{FF2B5EF4-FFF2-40B4-BE49-F238E27FC236}">
                  <a16:creationId xmlns:a16="http://schemas.microsoft.com/office/drawing/2014/main" id="{D10BC947-8B62-54D2-6F8C-9B269C366439}"/>
                </a:ext>
              </a:extLst>
            </p:cNvPr>
            <p:cNvPicPr>
              <a:picLocks noChangeAspect="1"/>
            </p:cNvPicPr>
            <p:nvPr/>
          </p:nvPicPr>
          <p:blipFill>
            <a:blip r:embed="rId2"/>
            <a:srcRect l="18487" t="14021" r="44742" b="3693"/>
            <a:stretch>
              <a:fillRect/>
            </a:stretch>
          </p:blipFill>
          <p:spPr>
            <a:xfrm rot="16200000">
              <a:off x="10768" y="2505"/>
              <a:ext cx="4109" cy="12785"/>
            </a:xfrm>
            <a:prstGeom prst="rect">
              <a:avLst/>
            </a:prstGeom>
          </p:spPr>
        </p:pic>
        <p:pic>
          <p:nvPicPr>
            <p:cNvPr id="7" name="图片 8" descr="2">
              <a:extLst>
                <a:ext uri="{FF2B5EF4-FFF2-40B4-BE49-F238E27FC236}">
                  <a16:creationId xmlns:a16="http://schemas.microsoft.com/office/drawing/2014/main" id="{4CD63808-83A1-5316-0FA7-A8939DDD54AA}"/>
                </a:ext>
              </a:extLst>
            </p:cNvPr>
            <p:cNvPicPr>
              <a:picLocks noChangeAspect="1"/>
            </p:cNvPicPr>
            <p:nvPr/>
          </p:nvPicPr>
          <p:blipFill>
            <a:blip r:embed="rId2"/>
            <a:srcRect l="18487" t="14021" r="44742" b="43983"/>
            <a:stretch>
              <a:fillRect/>
            </a:stretch>
          </p:blipFill>
          <p:spPr>
            <a:xfrm rot="5400000" flipH="1">
              <a:off x="1153" y="5635"/>
              <a:ext cx="4109" cy="6525"/>
            </a:xfrm>
            <a:prstGeom prst="rect">
              <a:avLst/>
            </a:prstGeom>
          </p:spPr>
        </p:pic>
      </p:grpSp>
      <p:pic>
        <p:nvPicPr>
          <p:cNvPr id="8" name="图片 6" descr="1">
            <a:extLst>
              <a:ext uri="{FF2B5EF4-FFF2-40B4-BE49-F238E27FC236}">
                <a16:creationId xmlns:a16="http://schemas.microsoft.com/office/drawing/2014/main" id="{216A387D-43F1-8883-0D94-ECA61259D744}"/>
              </a:ext>
            </a:extLst>
          </p:cNvPr>
          <p:cNvPicPr>
            <a:picLocks noChangeAspect="1"/>
          </p:cNvPicPr>
          <p:nvPr userDrawn="1"/>
        </p:nvPicPr>
        <p:blipFill>
          <a:blip r:embed="rId3"/>
          <a:srcRect l="8655" t="4324" r="8067" b="3801"/>
          <a:stretch>
            <a:fillRect/>
          </a:stretch>
        </p:blipFill>
        <p:spPr>
          <a:xfrm rot="16200000">
            <a:off x="2949575" y="-2225357"/>
            <a:ext cx="6294120" cy="11308715"/>
          </a:xfrm>
          <a:prstGeom prst="rect">
            <a:avLst/>
          </a:prstGeom>
        </p:spPr>
      </p:pic>
      <p:grpSp>
        <p:nvGrpSpPr>
          <p:cNvPr id="9" name="组合 4">
            <a:extLst>
              <a:ext uri="{FF2B5EF4-FFF2-40B4-BE49-F238E27FC236}">
                <a16:creationId xmlns:a16="http://schemas.microsoft.com/office/drawing/2014/main" id="{56F68057-C247-9074-069E-24BE8B857166}"/>
              </a:ext>
            </a:extLst>
          </p:cNvPr>
          <p:cNvGrpSpPr/>
          <p:nvPr userDrawn="1"/>
        </p:nvGrpSpPr>
        <p:grpSpPr>
          <a:xfrm>
            <a:off x="-24130" y="1174115"/>
            <a:ext cx="12227560" cy="4791710"/>
            <a:chOff x="-38" y="1489"/>
            <a:chExt cx="19256" cy="7546"/>
          </a:xfrm>
        </p:grpSpPr>
        <p:pic>
          <p:nvPicPr>
            <p:cNvPr id="10" name="图片 5" descr="5731a22f246dc">
              <a:extLst>
                <a:ext uri="{FF2B5EF4-FFF2-40B4-BE49-F238E27FC236}">
                  <a16:creationId xmlns:a16="http://schemas.microsoft.com/office/drawing/2014/main" id="{D821C4D8-748C-1CAB-4DBC-FBFC9FEB17A7}"/>
                </a:ext>
              </a:extLst>
            </p:cNvPr>
            <p:cNvPicPr>
              <a:picLocks noChangeAspect="1"/>
            </p:cNvPicPr>
            <p:nvPr/>
          </p:nvPicPr>
          <p:blipFill>
            <a:blip r:embed="rId4"/>
            <a:srcRect l="29744"/>
            <a:stretch>
              <a:fillRect/>
            </a:stretch>
          </p:blipFill>
          <p:spPr>
            <a:xfrm>
              <a:off x="-38" y="1489"/>
              <a:ext cx="3021" cy="7546"/>
            </a:xfrm>
            <a:prstGeom prst="rect">
              <a:avLst/>
            </a:prstGeom>
          </p:spPr>
        </p:pic>
        <p:pic>
          <p:nvPicPr>
            <p:cNvPr id="11" name="图片 10" descr="5731a22f246dc">
              <a:extLst>
                <a:ext uri="{FF2B5EF4-FFF2-40B4-BE49-F238E27FC236}">
                  <a16:creationId xmlns:a16="http://schemas.microsoft.com/office/drawing/2014/main" id="{9F6ACFB7-3DF7-D776-A352-9C6B7FC19CE8}"/>
                </a:ext>
              </a:extLst>
            </p:cNvPr>
            <p:cNvPicPr>
              <a:picLocks noChangeAspect="1"/>
            </p:cNvPicPr>
            <p:nvPr/>
          </p:nvPicPr>
          <p:blipFill>
            <a:blip r:embed="rId4"/>
            <a:srcRect l="30698"/>
            <a:stretch>
              <a:fillRect/>
            </a:stretch>
          </p:blipFill>
          <p:spPr>
            <a:xfrm flipH="1">
              <a:off x="16238" y="1489"/>
              <a:ext cx="2980" cy="7546"/>
            </a:xfrm>
            <a:prstGeom prst="rect">
              <a:avLst/>
            </a:prstGeom>
          </p:spPr>
        </p:pic>
      </p:grpSp>
      <p:pic>
        <p:nvPicPr>
          <p:cNvPr id="12" name="图片 23" descr="968b9846ca8c48317b7ebefbf5fae920">
            <a:extLst>
              <a:ext uri="{FF2B5EF4-FFF2-40B4-BE49-F238E27FC236}">
                <a16:creationId xmlns:a16="http://schemas.microsoft.com/office/drawing/2014/main" id="{CE2F15E4-576F-E019-B58E-A2CFF3E14DD9}"/>
              </a:ext>
            </a:extLst>
          </p:cNvPr>
          <p:cNvPicPr>
            <a:picLocks noChangeAspect="1"/>
          </p:cNvPicPr>
          <p:nvPr userDrawn="1"/>
        </p:nvPicPr>
        <p:blipFill>
          <a:blip r:embed="rId5"/>
          <a:srcRect l="14827" t="35859" r="18029" b="14394"/>
          <a:stretch>
            <a:fillRect/>
          </a:stretch>
        </p:blipFill>
        <p:spPr>
          <a:xfrm>
            <a:off x="6699250" y="1696085"/>
            <a:ext cx="3505200" cy="3465830"/>
          </a:xfrm>
          <a:prstGeom prst="rect">
            <a:avLst/>
          </a:prstGeom>
          <a:effectLst>
            <a:outerShdw blurRad="139700" dist="139700" dir="13500000" algn="br" rotWithShape="0">
              <a:prstClr val="black">
                <a:alpha val="40000"/>
              </a:prstClr>
            </a:outerShdw>
          </a:effectLst>
        </p:spPr>
      </p:pic>
    </p:spTree>
    <p:extLst>
      <p:ext uri="{BB962C8B-B14F-4D97-AF65-F5344CB8AC3E}">
        <p14:creationId xmlns:p14="http://schemas.microsoft.com/office/powerpoint/2010/main" val="2565503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66CE-4CD0-E1C0-9F49-9902EF0ADF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2B2DB8-3CBE-ED01-8DC7-68866BB096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066C17-458D-6A53-11DF-EB3A32821B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49459A-A648-ABE2-D7E6-381A1F9E6A9D}"/>
              </a:ext>
            </a:extLst>
          </p:cNvPr>
          <p:cNvSpPr>
            <a:spLocks noGrp="1"/>
          </p:cNvSpPr>
          <p:nvPr>
            <p:ph type="dt" sz="half" idx="10"/>
          </p:nvPr>
        </p:nvSpPr>
        <p:spPr/>
        <p:txBody>
          <a:bodyPr/>
          <a:lstStyle/>
          <a:p>
            <a:fld id="{82F288E0-7875-42C4-84C8-98DBBD3BF4D2}" type="datetimeFigureOut">
              <a:rPr lang="zh-CN" altLang="en-US" smtClean="0"/>
              <a:t>2023/4/22</a:t>
            </a:fld>
            <a:endParaRPr lang="zh-CN" altLang="en-US"/>
          </a:p>
        </p:txBody>
      </p:sp>
      <p:sp>
        <p:nvSpPr>
          <p:cNvPr id="6" name="Footer Placeholder 5">
            <a:extLst>
              <a:ext uri="{FF2B5EF4-FFF2-40B4-BE49-F238E27FC236}">
                <a16:creationId xmlns:a16="http://schemas.microsoft.com/office/drawing/2014/main" id="{A02926A5-F9B2-6A38-1BA1-14CEAA00EE8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2E01621-B802-8A1C-3C05-CF4D35EBC960}"/>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069585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5AD02-4F29-ABB5-AD3E-06A8519479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5F603A-BF7F-8E8C-0FDE-88B6FDDFA5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6AB0DD-50E9-C75C-704E-7B38910D52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1CAAC-CA79-6474-B8E5-89F9DD6D7DFA}"/>
              </a:ext>
            </a:extLst>
          </p:cNvPr>
          <p:cNvSpPr>
            <a:spLocks noGrp="1"/>
          </p:cNvSpPr>
          <p:nvPr>
            <p:ph type="dt" sz="half" idx="10"/>
          </p:nvPr>
        </p:nvSpPr>
        <p:spPr/>
        <p:txBody>
          <a:bodyPr/>
          <a:lstStyle/>
          <a:p>
            <a:fld id="{82F288E0-7875-42C4-84C8-98DBBD3BF4D2}" type="datetimeFigureOut">
              <a:rPr lang="zh-CN" altLang="en-US" smtClean="0"/>
              <a:t>2023/4/22</a:t>
            </a:fld>
            <a:endParaRPr lang="zh-CN" altLang="en-US"/>
          </a:p>
        </p:txBody>
      </p:sp>
      <p:sp>
        <p:nvSpPr>
          <p:cNvPr id="6" name="Footer Placeholder 5">
            <a:extLst>
              <a:ext uri="{FF2B5EF4-FFF2-40B4-BE49-F238E27FC236}">
                <a16:creationId xmlns:a16="http://schemas.microsoft.com/office/drawing/2014/main" id="{3AC9E323-8979-487E-5A89-09BBF350238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FD8C274-30A2-AACA-2B9C-BA140EB66870}"/>
              </a:ext>
            </a:extLst>
          </p:cNvPr>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963517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D5DD93-B850-C8B9-66B4-44AE7305C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313A2F-5950-0F2C-67BA-E4CDE05D35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09AD8-32B5-6F31-930A-403424886B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2023/4/22</a:t>
            </a:fld>
            <a:endParaRPr lang="zh-CN" altLang="en-US"/>
          </a:p>
        </p:txBody>
      </p:sp>
      <p:sp>
        <p:nvSpPr>
          <p:cNvPr id="5" name="Footer Placeholder 4">
            <a:extLst>
              <a:ext uri="{FF2B5EF4-FFF2-40B4-BE49-F238E27FC236}">
                <a16:creationId xmlns:a16="http://schemas.microsoft.com/office/drawing/2014/main" id="{E6431C88-86A8-191A-B4EE-9B9EB76DF5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FE19C9CF-7B71-21EC-4D82-704E31EBFB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64182586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7995" y="561340"/>
            <a:ext cx="6218555" cy="1569660"/>
          </a:xfrm>
          <a:prstGeom prst="rect">
            <a:avLst/>
          </a:prstGeom>
          <a:noFill/>
        </p:spPr>
        <p:txBody>
          <a:bodyPr wrap="square" rtlCol="0">
            <a:spAutoFit/>
          </a:bodyPr>
          <a:lstStyle/>
          <a:p>
            <a:pPr algn="ctr"/>
            <a:r>
              <a:rPr lang="en-US" altLang="zh-CN" sz="4800" b="1" dirty="0">
                <a:latin typeface="Times New Roman" panose="02020603050405020304" charset="0"/>
                <a:ea typeface="Calibri" panose="020F0502020204030204" charset="0"/>
                <a:cs typeface="Times New Roman" panose="02020603050405020304" charset="0"/>
              </a:rPr>
              <a:t>Grocery Online Application</a:t>
            </a:r>
            <a:endParaRPr lang="en-US" altLang="zh-CN" sz="4800" b="1" dirty="0">
              <a:solidFill>
                <a:schemeClr val="tx1"/>
              </a:solidFill>
              <a:latin typeface="Times New Roman" panose="02020603050405020304" charset="0"/>
              <a:ea typeface="Calibri" panose="020F0502020204030204" charset="0"/>
              <a:cs typeface="Times New Roman" panose="02020603050405020304" charset="0"/>
            </a:endParaRPr>
          </a:p>
        </p:txBody>
      </p:sp>
      <p:sp>
        <p:nvSpPr>
          <p:cNvPr id="3" name="文本框 2"/>
          <p:cNvSpPr txBox="1"/>
          <p:nvPr/>
        </p:nvSpPr>
        <p:spPr>
          <a:xfrm>
            <a:off x="1437005" y="1889760"/>
            <a:ext cx="5565775" cy="3384550"/>
          </a:xfrm>
          <a:prstGeom prst="rect">
            <a:avLst/>
          </a:prstGeom>
          <a:noFill/>
        </p:spPr>
        <p:txBody>
          <a:bodyPr wrap="square" rtlCol="0">
            <a:spAutoFit/>
          </a:bodyPr>
          <a:lstStyle/>
          <a:p>
            <a:endParaRPr lang="en-US" altLang="zh-CN"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a:t>
            </a:r>
          </a:p>
          <a:p>
            <a:r>
              <a:rPr lang="en-US" altLang="zh-CN" b="1" dirty="0">
                <a:solidFill>
                  <a:schemeClr val="tx1"/>
                </a:solidFill>
                <a:latin typeface="Times New Roman" panose="02020603050405020304" charset="0"/>
                <a:ea typeface="Calibri" panose="020F0502020204030204" charset="0"/>
                <a:cs typeface="Times New Roman" panose="02020603050405020304" charset="0"/>
              </a:rPr>
              <a:t>      Under Guidance Of</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POOJA MEHTA               </a:t>
            </a:r>
            <a:r>
              <a:rPr lang="en-US" altLang="zh-CN" b="1" dirty="0">
                <a:solidFill>
                  <a:schemeClr val="tx1"/>
                </a:solidFill>
                <a:latin typeface="Times New Roman" panose="02020603050405020304" charset="0"/>
                <a:ea typeface="Calibri" panose="020F0502020204030204" charset="0"/>
                <a:cs typeface="Times New Roman" panose="02020603050405020304" charset="0"/>
              </a:rPr>
              <a:t>   SUBMITTED BY</a:t>
            </a:r>
          </a:p>
          <a:p>
            <a:r>
              <a:rPr lang="en-US" altLang="zh-CN"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000" dirty="0">
                <a:solidFill>
                  <a:schemeClr val="tx1"/>
                </a:solidFill>
                <a:latin typeface="Times New Roman" panose="02020603050405020304" charset="0"/>
                <a:ea typeface="Calibri" panose="020F0502020204030204" charset="0"/>
                <a:cs typeface="Times New Roman" panose="02020603050405020304" charset="0"/>
              </a:rPr>
              <a:t>1. </a:t>
            </a:r>
            <a:r>
              <a:rPr lang="en-US" altLang="zh-CN" sz="2000" dirty="0">
                <a:latin typeface="Times New Roman" panose="02020603050405020304" charset="0"/>
                <a:ea typeface="Calibri" panose="020F0502020204030204" charset="0"/>
                <a:cs typeface="Times New Roman" panose="02020603050405020304" charset="0"/>
              </a:rPr>
              <a:t>KETKI  .S</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2. </a:t>
            </a:r>
            <a:r>
              <a:rPr lang="en-US" altLang="zh-CN" sz="2000" dirty="0">
                <a:latin typeface="Times New Roman" panose="02020603050405020304" charset="0"/>
                <a:ea typeface="Calibri" panose="020F0502020204030204" charset="0"/>
                <a:cs typeface="Times New Roman" panose="02020603050405020304" charset="0"/>
              </a:rPr>
              <a:t>DINESH KUMAR</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3. UTKARSHA  .P</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4. </a:t>
            </a:r>
            <a:r>
              <a:rPr lang="en-US" altLang="zh-CN" sz="2000" dirty="0">
                <a:latin typeface="Times New Roman" panose="02020603050405020304" charset="0"/>
                <a:ea typeface="Calibri" panose="020F0502020204030204" charset="0"/>
                <a:cs typeface="Times New Roman" panose="02020603050405020304" charset="0"/>
              </a:rPr>
              <a:t>DIVYA  .R</a:t>
            </a:r>
            <a:endParaRPr lang="en-US" altLang="zh-CN" sz="2000" dirty="0">
              <a:solidFill>
                <a:schemeClr val="tx1"/>
              </a:solidFill>
              <a:latin typeface="Times New Roman" panose="02020603050405020304" charset="0"/>
              <a:ea typeface="Calibri" panose="020F0502020204030204" charset="0"/>
              <a:cs typeface="Times New Roman" panose="02020603050405020304" charset="0"/>
            </a:endParaRP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5. MANJULA  .K</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p>
          <a:p>
            <a:r>
              <a:rPr lang="en-US" altLang="zh-CN" sz="2000" dirty="0">
                <a:solidFill>
                  <a:schemeClr val="tx1"/>
                </a:solidFill>
                <a:latin typeface="Times New Roman" panose="02020603050405020304" charset="0"/>
                <a:ea typeface="Calibri" panose="020F0502020204030204" charset="0"/>
                <a:cs typeface="Times New Roman" panose="02020603050405020304" charset="0"/>
              </a:rPr>
              <a:t>                                             </a:t>
            </a:r>
          </a:p>
        </p:txBody>
      </p:sp>
      <p:pic>
        <p:nvPicPr>
          <p:cNvPr id="4" name="Picture 3" descr="logo"/>
          <p:cNvPicPr>
            <a:picLocks noChangeAspect="1"/>
          </p:cNvPicPr>
          <p:nvPr/>
        </p:nvPicPr>
        <p:blipFill>
          <a:blip r:embed="rId3"/>
          <a:srcRect b="17614"/>
          <a:stretch>
            <a:fillRect/>
          </a:stretch>
        </p:blipFill>
        <p:spPr>
          <a:xfrm>
            <a:off x="8907780" y="561340"/>
            <a:ext cx="2146300" cy="1028065"/>
          </a:xfrm>
          <a:prstGeom prst="rect">
            <a:avLst/>
          </a:prstGeom>
        </p:spPr>
      </p:pic>
      <p:pic>
        <p:nvPicPr>
          <p:cNvPr id="2054" name="Picture 6" descr="POS and ERP software for supermarkets and grocery chains | LS Retail">
            <a:extLst>
              <a:ext uri="{FF2B5EF4-FFF2-40B4-BE49-F238E27FC236}">
                <a16:creationId xmlns:a16="http://schemas.microsoft.com/office/drawing/2014/main" id="{FF19B3C0-3901-D4EB-7FAC-8CC1728BF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706" y="1685365"/>
            <a:ext cx="4375374" cy="43568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280035" y="833755"/>
            <a:ext cx="11617325" cy="5901690"/>
          </a:xfrm>
        </p:spPr>
        <p:txBody>
          <a:bodyPr/>
          <a:lstStyle/>
          <a:p>
            <a:pPr>
              <a:buFont typeface="Wingdings" panose="05000000000000000000" charset="0"/>
              <a:buChar char="q"/>
            </a:pPr>
            <a:r>
              <a:rPr lang="en-US" b="1">
                <a:latin typeface="Times New Roman" panose="02020603050405020304" charset="0"/>
                <a:cs typeface="Times New Roman" panose="02020603050405020304" charset="0"/>
              </a:rPr>
              <a:t> @ExceptionHandler:</a:t>
            </a:r>
            <a:r>
              <a:rPr lang="en-US">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a:buFont typeface="Wingdings" panose="05000000000000000000" charset="0"/>
              <a:buChar char="q"/>
            </a:pPr>
            <a:r>
              <a:rPr lang="en-US" b="1">
                <a:latin typeface="Times New Roman" panose="02020603050405020304" charset="0"/>
                <a:cs typeface="Times New Roman" panose="02020603050405020304" charset="0"/>
              </a:rPr>
              <a:t>@ControllerAdvice: </a:t>
            </a:r>
            <a:r>
              <a:rPr lang="en-US">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pPr marL="0" indent="0">
              <a:buFont typeface="Wingdings" panose="05000000000000000000" charset="0"/>
              <a:buNone/>
            </a:pPr>
            <a:endParaRPr lang="en-US">
              <a:latin typeface="Times New Roman" panose="02020603050405020304" charset="0"/>
              <a:cs typeface="Times New Roman" panose="02020603050405020304" charset="0"/>
            </a:endParaRPr>
          </a:p>
          <a:p>
            <a:pPr algn="l">
              <a:buFont typeface="Arial" panose="020B0604020202020204" pitchFamily="34" charset="0"/>
              <a:buChar char="•"/>
            </a:pPr>
            <a:r>
              <a:rPr lang="en-US">
                <a:latin typeface="Times New Roman" panose="02020603050405020304" charset="0"/>
                <a:cs typeface="Times New Roman" panose="02020603050405020304" charset="0"/>
              </a:rPr>
              <a:t>Handles Resource Not Found Exception</a:t>
            </a:r>
          </a:p>
          <a:p>
            <a:pPr algn="l">
              <a:buFont typeface="Arial" panose="020B0604020202020204" pitchFamily="34" charset="0"/>
              <a:buChar char="•"/>
            </a:pPr>
            <a:r>
              <a:rPr lang="en-US">
                <a:latin typeface="Times New Roman" panose="02020603050405020304" charset="0"/>
                <a:cs typeface="Times New Roman" panose="02020603050405020304" charset="0"/>
              </a:rPr>
              <a:t>Handles Method Argument Not Valid Exception  </a:t>
            </a:r>
          </a:p>
          <a:p>
            <a:pPr algn="l">
              <a:buFont typeface="Arial" panose="020B0604020202020204" pitchFamily="34" charset="0"/>
              <a:buChar char="•"/>
            </a:pPr>
            <a:r>
              <a:rPr lang="en-US">
                <a:latin typeface="Times New Roman" panose="02020603050405020304" charset="0"/>
                <a:cs typeface="Times New Roman" panose="02020603050405020304" charset="0"/>
              </a:rPr>
              <a:t>Handles Constrain Violation Exception</a:t>
            </a:r>
          </a:p>
        </p:txBody>
      </p:sp>
      <p:sp>
        <p:nvSpPr>
          <p:cNvPr id="38" name="TextBox 25"/>
          <p:cNvSpPr txBox="1"/>
          <p:nvPr/>
        </p:nvSpPr>
        <p:spPr>
          <a:xfrm flipH="1">
            <a:off x="3059430" y="150495"/>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VALIDATION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520950" y="90805"/>
            <a:ext cx="685419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p>
        </p:txBody>
      </p:sp>
      <p:pic>
        <p:nvPicPr>
          <p:cNvPr id="2" name="Content Placeholder 1" descr="angular-spring-boot-mysql"/>
          <p:cNvPicPr>
            <a:picLocks noGrp="1" noChangeAspect="1"/>
          </p:cNvPicPr>
          <p:nvPr>
            <p:ph/>
          </p:nvPr>
        </p:nvPicPr>
        <p:blipFill>
          <a:blip r:embed="rId2"/>
          <a:stretch>
            <a:fillRect/>
          </a:stretch>
        </p:blipFill>
        <p:spPr>
          <a:xfrm>
            <a:off x="3048000" y="959224"/>
            <a:ext cx="6096000" cy="50788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205480" y="153670"/>
            <a:ext cx="578040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USECASE DIAGRAM</a:t>
            </a:r>
          </a:p>
        </p:txBody>
      </p:sp>
      <p:sp>
        <p:nvSpPr>
          <p:cNvPr id="3" name="Rectangles 2"/>
          <p:cNvSpPr/>
          <p:nvPr/>
        </p:nvSpPr>
        <p:spPr>
          <a:xfrm>
            <a:off x="92011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9375775" y="1097280"/>
            <a:ext cx="633730" cy="3924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D0EF806-15FE-65E9-5C7A-6E12241A282E}"/>
              </a:ext>
            </a:extLst>
          </p:cNvPr>
          <p:cNvSpPr>
            <a:spLocks noGrp="1"/>
          </p:cNvSpPr>
          <p:nvPr>
            <p:ph/>
          </p:nvPr>
        </p:nvSpPr>
        <p:spPr>
          <a:xfrm>
            <a:off x="838200" y="737235"/>
            <a:ext cx="10515600" cy="5439728"/>
          </a:xfrm>
        </p:spPr>
        <p:txBody>
          <a:bodyPr/>
          <a:lstStyle/>
          <a:p>
            <a:endParaRPr lang="en-US" dirty="0"/>
          </a:p>
        </p:txBody>
      </p:sp>
      <p:pic>
        <p:nvPicPr>
          <p:cNvPr id="11" name="Picture 10">
            <a:extLst>
              <a:ext uri="{FF2B5EF4-FFF2-40B4-BE49-F238E27FC236}">
                <a16:creationId xmlns:a16="http://schemas.microsoft.com/office/drawing/2014/main" id="{5DCD9341-EF6E-CDE4-1FD3-D42988D5B498}"/>
              </a:ext>
            </a:extLst>
          </p:cNvPr>
          <p:cNvPicPr>
            <a:picLocks noChangeAspect="1"/>
          </p:cNvPicPr>
          <p:nvPr/>
        </p:nvPicPr>
        <p:blipFill>
          <a:blip r:embed="rId2"/>
          <a:stretch>
            <a:fillRect/>
          </a:stretch>
        </p:blipFill>
        <p:spPr>
          <a:xfrm>
            <a:off x="838199" y="737235"/>
            <a:ext cx="10515599" cy="5508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54500" y="933450"/>
            <a:ext cx="3108325" cy="279844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Prodct</a:t>
            </a:r>
          </a:p>
          <a:p>
            <a:pPr algn="ctr"/>
            <a:endParaRPr lang="en-US" b="1"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menu_id: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a:t>
            </a:r>
            <a:r>
              <a:rPr lang="en-US" dirty="0" err="1">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product_category:string</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 </a:t>
            </a:r>
            <a:r>
              <a:rPr lang="en-US" dirty="0" err="1">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product_quantity</a:t>
            </a: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a:t>
            </a:r>
            <a:r>
              <a:rPr lang="en-US" dirty="0" err="1">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product_MRP:int</a:t>
            </a: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a:t>
            </a:r>
            <a:r>
              <a:rPr lang="en-US" dirty="0" err="1">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add_product</a:t>
            </a: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a:t>
            </a:r>
          </a:p>
          <a:p>
            <a:pPr algn="l"/>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 +</a:t>
            </a:r>
            <a:r>
              <a:rPr lang="en-US" dirty="0" err="1">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edit_product</a:t>
            </a: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rPr>
              <a:t>()</a:t>
            </a:r>
            <a:endParaRPr lang="en-IN" dirty="0">
              <a:ln w="0"/>
              <a:solidFill>
                <a:schemeClr val="tx1"/>
              </a:solidFill>
              <a:effectLst>
                <a:outerShdw blurRad="38100" dist="19050" dir="2700000" algn="tl" rotWithShape="0">
                  <a:schemeClr val="dk1">
                    <a:alpha val="40000"/>
                  </a:schemeClr>
                </a:outerShdw>
              </a:effectLst>
              <a:latin typeface="Times New Roman" panose="02020603050405020304" charset="0"/>
              <a:ea typeface="Microsoft JhengHei UI Light" panose="020B0304030504040204" charset="-120"/>
              <a:cs typeface="Times New Roman" panose="02020603050405020304" charset="0"/>
            </a:endParaRPr>
          </a:p>
        </p:txBody>
      </p:sp>
      <p:cxnSp>
        <p:nvCxnSpPr>
          <p:cNvPr id="6" name="Straight Connector 5"/>
          <p:cNvCxnSpPr/>
          <p:nvPr/>
        </p:nvCxnSpPr>
        <p:spPr>
          <a:xfrm>
            <a:off x="6381549" y="93365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209415" y="1357630"/>
            <a:ext cx="3168650" cy="15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33861" y="238706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380855" y="3350260"/>
            <a:ext cx="2326640" cy="3300730"/>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a:p>
            <a:pPr algn="ctr"/>
            <a:endParaRPr lang="en-US" b="1" dirty="0"/>
          </a:p>
          <a:p>
            <a:pPr algn="ctr"/>
            <a:endParaRPr lang="en-US" b="1" dirty="0"/>
          </a:p>
          <a:p>
            <a:pPr algn="ctr"/>
            <a:endParaRPr lang="en-US" b="1" dirty="0"/>
          </a:p>
          <a:p>
            <a:endParaRPr lang="en-US" dirty="0"/>
          </a:p>
          <a:p>
            <a:pPr algn="ctr"/>
            <a:r>
              <a:rPr lang="en-US" b="1" dirty="0">
                <a:latin typeface="Times New Roman" panose="02020603050405020304" charset="0"/>
                <a:cs typeface="Times New Roman" panose="02020603050405020304" charset="0"/>
              </a:rPr>
              <a:t>ADMIN</a:t>
            </a:r>
          </a:p>
          <a:p>
            <a:endParaRPr lang="en-US" dirty="0"/>
          </a:p>
          <a:p>
            <a:endParaRPr lang="en-US" dirty="0"/>
          </a:p>
          <a:p>
            <a:r>
              <a:rPr lang="en-US" dirty="0"/>
              <a:t> </a:t>
            </a:r>
            <a:r>
              <a:rPr lang="en-US" dirty="0">
                <a:latin typeface="Times New Roman" panose="02020603050405020304" charset="0"/>
                <a:cs typeface="Times New Roman" panose="02020603050405020304" charset="0"/>
              </a:rPr>
              <a:t>+id: int                  </a:t>
            </a:r>
          </a:p>
          <a:p>
            <a:r>
              <a:rPr lang="en-US" dirty="0">
                <a:latin typeface="Times New Roman" panose="02020603050405020304" charset="0"/>
                <a:cs typeface="Times New Roman" panose="02020603050405020304" charset="0"/>
              </a:rPr>
              <a:t> + name: string</a:t>
            </a:r>
          </a:p>
          <a:p>
            <a:pPr indent="0">
              <a:buFontTx/>
              <a:buNone/>
            </a:pPr>
            <a:r>
              <a:rPr lang="en-US" dirty="0">
                <a:latin typeface="Times New Roman" panose="02020603050405020304" charset="0"/>
                <a:cs typeface="Times New Roman" panose="02020603050405020304" charset="0"/>
              </a:rPr>
              <a:t> + username: string</a:t>
            </a:r>
          </a:p>
          <a:p>
            <a:r>
              <a:rPr lang="en-US" dirty="0">
                <a:latin typeface="Times New Roman" panose="02020603050405020304" charset="0"/>
                <a:cs typeface="Times New Roman" panose="02020603050405020304" charset="0"/>
              </a:rPr>
              <a:t> + password: string</a:t>
            </a:r>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endParaRPr lang="en-US" b="1"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 +create()</a:t>
            </a:r>
          </a:p>
          <a:p>
            <a:r>
              <a:rPr lang="en-US" dirty="0">
                <a:latin typeface="Times New Roman" panose="02020603050405020304" charset="0"/>
                <a:cs typeface="Times New Roman" panose="02020603050405020304" charset="0"/>
              </a:rPr>
              <a:t> +update()</a:t>
            </a:r>
          </a:p>
          <a:p>
            <a:endParaRPr lang="en-US" b="1" dirty="0"/>
          </a:p>
          <a:p>
            <a:pPr algn="ctr"/>
            <a:endParaRPr lang="en-US" b="1" dirty="0"/>
          </a:p>
          <a:p>
            <a:pPr algn="ctr"/>
            <a:endParaRPr lang="en-US" b="1" dirty="0"/>
          </a:p>
          <a:p>
            <a:pPr algn="ctr"/>
            <a:endParaRPr lang="en-US" b="1" dirty="0"/>
          </a:p>
          <a:p>
            <a:pPr algn="ctr"/>
            <a:endParaRPr lang="en-US" dirty="0"/>
          </a:p>
        </p:txBody>
      </p:sp>
      <p:sp>
        <p:nvSpPr>
          <p:cNvPr id="19" name="Rectangle 18"/>
          <p:cNvSpPr/>
          <p:nvPr/>
        </p:nvSpPr>
        <p:spPr>
          <a:xfrm>
            <a:off x="11694695" y="3731969"/>
            <a:ext cx="45719" cy="842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3" name="Straight Connector 22"/>
          <p:cNvCxnSpPr/>
          <p:nvPr/>
        </p:nvCxnSpPr>
        <p:spPr>
          <a:xfrm>
            <a:off x="9452008" y="457899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94259" y="3350726"/>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7652" y="3962121"/>
            <a:ext cx="3026204" cy="247632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b="1" dirty="0">
              <a:ln w="0"/>
              <a:solidFill>
                <a:schemeClr val="tx1"/>
              </a:solidFill>
              <a:effectLst>
                <a:outerShdw blurRad="38100" dist="19050" dir="2700000" algn="tl" rotWithShape="0">
                  <a:schemeClr val="dk1">
                    <a:alpha val="40000"/>
                  </a:schemeClr>
                </a:outerShdw>
              </a:effectLst>
            </a:endParaRPr>
          </a:p>
          <a:p>
            <a:pPr algn="ctr"/>
            <a:r>
              <a:rPr lang="en-US" b="1"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Order</a:t>
            </a:r>
          </a:p>
          <a:p>
            <a:pPr algn="ctr"/>
            <a:endParaRPr lang="en-US" dirty="0">
              <a:ln w="0"/>
              <a:solidFill>
                <a:schemeClr val="tx1"/>
              </a:solidFill>
              <a:effectLst>
                <a:outerShdw blurRad="38100" dist="19050" dir="2700000" algn="tl" rotWithShape="0">
                  <a:schemeClr val="dk1">
                    <a:alpha val="40000"/>
                  </a:schemeClr>
                </a:outerShdw>
              </a:effectLst>
            </a:endParaRP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+id: int                                 </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+details: int</a:t>
            </a:r>
          </a:p>
          <a:p>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+ordertype: string</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p>
          <a:p>
            <a:pPr algn="l">
              <a:lnSpc>
                <a:spcPct val="110000"/>
              </a:lnSpc>
            </a:pPr>
            <a:r>
              <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+processDebit()</a:t>
            </a:r>
          </a:p>
          <a:p>
            <a:pPr algn="ctr"/>
            <a:endParaRPr lang="en-US" dirty="0">
              <a:ln w="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 </a:t>
            </a:r>
          </a:p>
        </p:txBody>
      </p:sp>
      <p:cxnSp>
        <p:nvCxnSpPr>
          <p:cNvPr id="65" name="Straight Connector 64"/>
          <p:cNvCxnSpPr/>
          <p:nvPr/>
        </p:nvCxnSpPr>
        <p:spPr>
          <a:xfrm>
            <a:off x="482866" y="5629530"/>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53021" y="4516221"/>
            <a:ext cx="30616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745355" y="4015740"/>
            <a:ext cx="3408045" cy="268795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charset="0"/>
                <a:cs typeface="Times New Roman" panose="02020603050405020304" charset="0"/>
              </a:rPr>
              <a:t>Customer</a:t>
            </a:r>
          </a:p>
          <a:p>
            <a:pPr algn="ctr"/>
            <a:endParaRPr lang="en-US" dirty="0"/>
          </a:p>
          <a:p>
            <a:r>
              <a:rPr lang="en-US" dirty="0"/>
              <a:t> </a:t>
            </a:r>
            <a:r>
              <a:rPr lang="en-US" dirty="0">
                <a:latin typeface="Times New Roman" panose="02020603050405020304" charset="0"/>
                <a:cs typeface="Times New Roman" panose="02020603050405020304" charset="0"/>
              </a:rPr>
              <a:t>   +name:string</a:t>
            </a:r>
          </a:p>
          <a:p>
            <a:r>
              <a:rPr lang="en-US" dirty="0">
                <a:latin typeface="Times New Roman" panose="02020603050405020304" charset="0"/>
                <a:cs typeface="Times New Roman" panose="02020603050405020304" charset="0"/>
              </a:rPr>
              <a:t>    +Email id:string</a:t>
            </a:r>
          </a:p>
          <a:p>
            <a:r>
              <a:rPr lang="en-US" dirty="0">
                <a:latin typeface="Times New Roman" panose="02020603050405020304" charset="0"/>
                <a:cs typeface="Times New Roman" panose="02020603050405020304" charset="0"/>
              </a:rPr>
              <a:t>    +password:String</a:t>
            </a:r>
          </a:p>
          <a:p>
            <a:r>
              <a:rPr lang="en-US" dirty="0">
                <a:latin typeface="Times New Roman" panose="02020603050405020304" charset="0"/>
                <a:cs typeface="Times New Roman" panose="02020603050405020304" charset="0"/>
              </a:rPr>
              <a:t>    +address: string</a:t>
            </a:r>
          </a:p>
          <a:p>
            <a:r>
              <a:rPr lang="en-US" dirty="0">
                <a:latin typeface="Times New Roman" panose="02020603050405020304" charset="0"/>
                <a:cs typeface="Times New Roman" panose="02020603050405020304" charset="0"/>
              </a:rPr>
              <a:t>    #cardnum: int</a:t>
            </a:r>
          </a:p>
          <a:p>
            <a:r>
              <a:rPr lang="en-US" altLang="en-IN" dirty="0">
                <a:latin typeface="Times New Roman" panose="02020603050405020304" charset="0"/>
                <a:cs typeface="Times New Roman" panose="02020603050405020304" charset="0"/>
              </a:rPr>
              <a:t>     </a:t>
            </a:r>
          </a:p>
          <a:p>
            <a:r>
              <a:rPr lang="en-US" altLang="en-IN" dirty="0">
                <a:latin typeface="Times New Roman" panose="02020603050405020304" charset="0"/>
                <a:cs typeface="Times New Roman" panose="02020603050405020304" charset="0"/>
              </a:rPr>
              <a:t>     +placeOrder()</a:t>
            </a:r>
          </a:p>
        </p:txBody>
      </p:sp>
      <p:cxnSp>
        <p:nvCxnSpPr>
          <p:cNvPr id="71" name="Straight Connector 70"/>
          <p:cNvCxnSpPr/>
          <p:nvPr/>
        </p:nvCxnSpPr>
        <p:spPr>
          <a:xfrm>
            <a:off x="4723130" y="4516287"/>
            <a:ext cx="3448053"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4701340" y="6087333"/>
            <a:ext cx="345226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85" name="Arrow: Bent 84"/>
          <p:cNvSpPr/>
          <p:nvPr/>
        </p:nvSpPr>
        <p:spPr>
          <a:xfrm>
            <a:off x="8441356" y="1732547"/>
            <a:ext cx="45719" cy="457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8" name="Arrow: Bent 87"/>
          <p:cNvSpPr/>
          <p:nvPr/>
        </p:nvSpPr>
        <p:spPr>
          <a:xfrm>
            <a:off x="9919063" y="1203157"/>
            <a:ext cx="45719" cy="45719"/>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cxnSp>
        <p:nvCxnSpPr>
          <p:cNvPr id="5" name="Straight Connector 4"/>
          <p:cNvCxnSpPr/>
          <p:nvPr/>
        </p:nvCxnSpPr>
        <p:spPr>
          <a:xfrm flipV="1">
            <a:off x="4259580" y="2932430"/>
            <a:ext cx="3098165" cy="12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384460" y="5719491"/>
            <a:ext cx="2326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25"/>
          <p:cNvSpPr txBox="1"/>
          <p:nvPr/>
        </p:nvSpPr>
        <p:spPr>
          <a:xfrm flipH="1">
            <a:off x="2336165" y="66040"/>
            <a:ext cx="735076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CLASS DIAGRAM</a:t>
            </a:r>
          </a:p>
        </p:txBody>
      </p:sp>
      <p:cxnSp>
        <p:nvCxnSpPr>
          <p:cNvPr id="2" name="Straight Arrow Connector 1"/>
          <p:cNvCxnSpPr/>
          <p:nvPr/>
        </p:nvCxnSpPr>
        <p:spPr>
          <a:xfrm>
            <a:off x="1945640" y="2329180"/>
            <a:ext cx="2278380" cy="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3" name="Straight Connector 2"/>
          <p:cNvCxnSpPr>
            <a:endCxn id="61" idx="0"/>
          </p:cNvCxnSpPr>
          <p:nvPr/>
        </p:nvCxnSpPr>
        <p:spPr>
          <a:xfrm>
            <a:off x="1976120" y="2323465"/>
            <a:ext cx="24765" cy="1638935"/>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Arrow Connector 9"/>
          <p:cNvCxnSpPr>
            <a:endCxn id="61" idx="3"/>
          </p:cNvCxnSpPr>
          <p:nvPr/>
        </p:nvCxnSpPr>
        <p:spPr>
          <a:xfrm flipH="1" flipV="1">
            <a:off x="3514090" y="5200650"/>
            <a:ext cx="1238250" cy="44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p:cNvCxnSpPr>
            <a:endCxn id="18" idx="1"/>
          </p:cNvCxnSpPr>
          <p:nvPr/>
        </p:nvCxnSpPr>
        <p:spPr>
          <a:xfrm>
            <a:off x="8087360" y="4994275"/>
            <a:ext cx="1293495" cy="6350"/>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3" name="Straight Connector 12"/>
          <p:cNvCxnSpPr>
            <a:endCxn id="19" idx="3"/>
          </p:cNvCxnSpPr>
          <p:nvPr/>
        </p:nvCxnSpPr>
        <p:spPr>
          <a:xfrm>
            <a:off x="9370060" y="3771900"/>
            <a:ext cx="2370455" cy="2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393305" y="2323465"/>
            <a:ext cx="3198495" cy="2984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0547350" y="2303780"/>
            <a:ext cx="14605" cy="1030605"/>
          </a:xfrm>
          <a:prstGeom prst="line">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1224280"/>
            <a:ext cx="10515600" cy="4409440"/>
          </a:xfrm>
        </p:spPr>
        <p:txBody>
          <a:bodyPr/>
          <a:lstStyle/>
          <a:p>
            <a:pPr>
              <a:buFont typeface="Arial" panose="020B0604020202020204" pitchFamily="34" charset="0"/>
              <a:buChar char="•"/>
            </a:pPr>
            <a:r>
              <a:rPr lang="en-US" sz="4000" dirty="0">
                <a:latin typeface="Times New Roman" panose="02020603050405020304" charset="0"/>
                <a:cs typeface="Times New Roman" panose="02020603050405020304" charset="0"/>
              </a:rPr>
              <a:t>   </a:t>
            </a:r>
            <a:r>
              <a:rPr lang="en-US" sz="2800" dirty="0">
                <a:latin typeface="Times New Roman" panose="02020603050405020304" charset="0"/>
                <a:cs typeface="Times New Roman" panose="02020603050405020304" charset="0"/>
              </a:rPr>
              <a:t>The system contains 5 Modules</a:t>
            </a:r>
          </a:p>
          <a:p>
            <a:pPr marL="0" indent="0">
              <a:buFont typeface="Wingdings" panose="05000000000000000000" charset="0"/>
              <a:buNone/>
            </a:pPr>
            <a:endParaRPr lang="en-US" sz="2800" dirty="0">
              <a:latin typeface="Times New Roman" panose="02020603050405020304" charset="0"/>
              <a:cs typeface="Times New Roman" panose="02020603050405020304" charset="0"/>
            </a:endParaRPr>
          </a:p>
          <a:p>
            <a:pPr marL="514350" indent="-514350">
              <a:buAutoNum type="arabicPeriod"/>
            </a:pPr>
            <a:r>
              <a:rPr lang="en-US" sz="2800" b="1" dirty="0">
                <a:latin typeface="Times New Roman" panose="02020603050405020304" charset="0"/>
                <a:cs typeface="Times New Roman" panose="02020603050405020304" charset="0"/>
              </a:rPr>
              <a:t>ADMIN</a:t>
            </a:r>
            <a:r>
              <a:rPr lang="en-US" sz="2800" dirty="0">
                <a:latin typeface="Times New Roman" panose="02020603050405020304" charset="0"/>
                <a:cs typeface="Times New Roman" panose="02020603050405020304" charset="0"/>
              </a:rPr>
              <a:t> - Registration and Login.</a:t>
            </a:r>
          </a:p>
          <a:p>
            <a:pPr marL="514350" indent="-514350">
              <a:buAutoNum type="arabicPeriod"/>
            </a:pPr>
            <a:r>
              <a:rPr lang="en-US" b="1" dirty="0">
                <a:latin typeface="Times New Roman" panose="02020603050405020304" charset="0"/>
                <a:cs typeface="Times New Roman" panose="02020603050405020304" charset="0"/>
              </a:rPr>
              <a:t>CUSTOMER</a:t>
            </a:r>
            <a:r>
              <a:rPr lang="en-US" sz="2800" dirty="0">
                <a:latin typeface="Times New Roman" panose="02020603050405020304" charset="0"/>
                <a:cs typeface="Times New Roman" panose="02020603050405020304" charset="0"/>
              </a:rPr>
              <a:t> - Signup and Login.</a:t>
            </a:r>
          </a:p>
          <a:p>
            <a:pPr marL="514350" indent="-514350">
              <a:buAutoNum type="arabicPeriod"/>
            </a:pPr>
            <a:r>
              <a:rPr lang="en-US" sz="2800" b="1" dirty="0">
                <a:latin typeface="Times New Roman" panose="02020603050405020304" charset="0"/>
                <a:cs typeface="Times New Roman" panose="02020603050405020304" charset="0"/>
              </a:rPr>
              <a:t>CART</a:t>
            </a:r>
            <a:r>
              <a:rPr lang="en-US" sz="2800" dirty="0">
                <a:latin typeface="Times New Roman" panose="02020603050405020304" charset="0"/>
                <a:cs typeface="Times New Roman" panose="02020603050405020304" charset="0"/>
              </a:rPr>
              <a:t> - Customer can add </a:t>
            </a:r>
            <a:r>
              <a:rPr lang="en-US" dirty="0">
                <a:latin typeface="Times New Roman" panose="02020603050405020304" charset="0"/>
                <a:cs typeface="Times New Roman" panose="02020603050405020304" charset="0"/>
              </a:rPr>
              <a:t>product</a:t>
            </a:r>
            <a:r>
              <a:rPr lang="en-US" sz="2800" dirty="0">
                <a:latin typeface="Times New Roman" panose="02020603050405020304" charset="0"/>
                <a:cs typeface="Times New Roman" panose="02020603050405020304" charset="0"/>
              </a:rPr>
              <a:t> from list</a:t>
            </a:r>
          </a:p>
          <a:p>
            <a:pPr marL="514350" indent="-514350">
              <a:buAutoNum type="arabicPeriod"/>
            </a:pPr>
            <a:r>
              <a:rPr lang="en-US" sz="2800" b="1" dirty="0">
                <a:latin typeface="Times New Roman" panose="02020603050405020304" charset="0"/>
                <a:cs typeface="Times New Roman" panose="02020603050405020304" charset="0"/>
              </a:rPr>
              <a:t>ORDER - </a:t>
            </a:r>
            <a:r>
              <a:rPr lang="en-US" sz="2800" dirty="0">
                <a:latin typeface="Times New Roman" panose="02020603050405020304" charset="0"/>
                <a:cs typeface="Times New Roman" panose="02020603050405020304" charset="0"/>
              </a:rPr>
              <a:t>It shows items which present in cart and order status.</a:t>
            </a:r>
          </a:p>
          <a:p>
            <a:pPr marL="514350" indent="-514350">
              <a:buAutoNum type="arabicPeriod"/>
            </a:pPr>
            <a:r>
              <a:rPr lang="en-US" b="1" dirty="0"/>
              <a:t>PAYMENT</a:t>
            </a:r>
            <a:r>
              <a:rPr lang="en-US" dirty="0"/>
              <a:t> - It</a:t>
            </a:r>
            <a:r>
              <a:rPr lang="en-US" dirty="0">
                <a:latin typeface="Times New Roman" panose="02020603050405020304" charset="0"/>
                <a:cs typeface="Times New Roman" panose="02020603050405020304" charset="0"/>
              </a:rPr>
              <a:t> shows the card detail and payment process</a:t>
            </a:r>
            <a:endParaRPr lang="en-US" sz="2800" dirty="0">
              <a:latin typeface="Times New Roman" panose="02020603050405020304" charset="0"/>
              <a:cs typeface="Times New Roman" panose="02020603050405020304" charset="0"/>
            </a:endParaRPr>
          </a:p>
          <a:p>
            <a:pPr marL="514350" indent="-514350">
              <a:buAutoNum type="arabicPeriod"/>
            </a:pPr>
            <a:endParaRPr lang="en-US" sz="2800" dirty="0">
              <a:latin typeface="Times New Roman" panose="02020603050405020304" charset="0"/>
              <a:cs typeface="Times New Roman" panose="02020603050405020304" charset="0"/>
            </a:endParaRPr>
          </a:p>
          <a:p>
            <a:pPr marL="0" indent="0">
              <a:buNone/>
            </a:pPr>
            <a:endParaRPr lang="en-US" sz="2800" dirty="0">
              <a:latin typeface="Times New Roman" panose="02020603050405020304" charset="0"/>
              <a:cs typeface="Times New Roman" panose="02020603050405020304" charset="0"/>
            </a:endParaRPr>
          </a:p>
        </p:txBody>
      </p:sp>
      <p:sp>
        <p:nvSpPr>
          <p:cNvPr id="38" name="TextBox 25"/>
          <p:cNvSpPr txBox="1"/>
          <p:nvPr/>
        </p:nvSpPr>
        <p:spPr>
          <a:xfrm flipH="1">
            <a:off x="3059430" y="150495"/>
            <a:ext cx="5344795" cy="645160"/>
          </a:xfrm>
          <a:prstGeom prst="rect">
            <a:avLst/>
          </a:prstGeom>
          <a:noFill/>
        </p:spPr>
        <p:txBody>
          <a:bodyPr wrap="square" rtlCol="0">
            <a:spAutoFit/>
            <a:scene3d>
              <a:camera prst="orthographicFront"/>
              <a:lightRig rig="threePt" dir="t"/>
            </a:scene3d>
          </a:bodyPr>
          <a:lstStyle/>
          <a:p>
            <a:pPr lvl="0" algn="ctr" fontAlgn="base"/>
            <a:r>
              <a:rPr lang="en-US" altLang="zh-CN" sz="36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endPar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850" y="146050"/>
            <a:ext cx="10515600" cy="950595"/>
          </a:xfrm>
        </p:spPr>
        <p:txBody>
          <a:bodyPr>
            <a:normAutofit fontScale="90000"/>
          </a:bodyPr>
          <a:lstStyle/>
          <a:p>
            <a:pPr algn="ctr"/>
            <a:r>
              <a:rPr lang="en-US" sz="3600" b="1">
                <a:latin typeface="Times New Roman" panose="02020603050405020304" charset="0"/>
                <a:cs typeface="Times New Roman" panose="02020603050405020304" charset="0"/>
              </a:rPr>
              <a:t>OUTPUT SCREENSHOTS                                         ADMIN REGISTRATION IN POSTMAN</a:t>
            </a:r>
          </a:p>
        </p:txBody>
      </p:sp>
      <p:sp>
        <p:nvSpPr>
          <p:cNvPr id="4" name="Content Placeholder 3">
            <a:extLst>
              <a:ext uri="{FF2B5EF4-FFF2-40B4-BE49-F238E27FC236}">
                <a16:creationId xmlns:a16="http://schemas.microsoft.com/office/drawing/2014/main" id="{47910CAF-FC0E-9F31-169C-B672BDA53D6F}"/>
              </a:ext>
            </a:extLst>
          </p:cNvPr>
          <p:cNvSpPr>
            <a:spLocks noGrp="1"/>
          </p:cNvSpPr>
          <p:nvPr>
            <p:ph sz="half" idx="1"/>
          </p:nvPr>
        </p:nvSpPr>
        <p:spPr/>
        <p:txBody>
          <a:bodyPr/>
          <a:lstStyle/>
          <a:p>
            <a:endParaRPr lang="en-US"/>
          </a:p>
        </p:txBody>
      </p:sp>
      <p:pic>
        <p:nvPicPr>
          <p:cNvPr id="7" name="Picture 6">
            <a:extLst>
              <a:ext uri="{FF2B5EF4-FFF2-40B4-BE49-F238E27FC236}">
                <a16:creationId xmlns:a16="http://schemas.microsoft.com/office/drawing/2014/main" id="{CA09C892-EB96-D1A9-3A66-B1A2829A1C29}"/>
              </a:ext>
            </a:extLst>
          </p:cNvPr>
          <p:cNvPicPr>
            <a:picLocks noChangeAspect="1"/>
          </p:cNvPicPr>
          <p:nvPr/>
        </p:nvPicPr>
        <p:blipFill>
          <a:blip r:embed="rId2"/>
          <a:stretch>
            <a:fillRect/>
          </a:stretch>
        </p:blipFill>
        <p:spPr>
          <a:xfrm>
            <a:off x="838200" y="1210234"/>
            <a:ext cx="10356022" cy="51726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04820" y="-229235"/>
            <a:ext cx="5629275" cy="1076325"/>
          </a:xfrm>
          <a:prstGeom prst="rect">
            <a:avLst/>
          </a:prstGeom>
          <a:noFill/>
        </p:spPr>
        <p:txBody>
          <a:bodyPr wrap="square" rtlCol="0">
            <a:spAutoFit/>
            <a:scene3d>
              <a:camera prst="orthographicFront"/>
              <a:lightRig rig="threePt" dir="t"/>
            </a:scene3d>
          </a:bodyPr>
          <a:lstStyle/>
          <a:p>
            <a:pPr lvl="0" algn="ctr" fontAlgn="base"/>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TABLE</a:t>
            </a:r>
          </a:p>
        </p:txBody>
      </p:sp>
      <p:sp>
        <p:nvSpPr>
          <p:cNvPr id="3" name="Content Placeholder 2">
            <a:extLst>
              <a:ext uri="{FF2B5EF4-FFF2-40B4-BE49-F238E27FC236}">
                <a16:creationId xmlns:a16="http://schemas.microsoft.com/office/drawing/2014/main" id="{B315DE41-5011-8C14-66DF-AE3CEFBA07F4}"/>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046F28B7-1EB7-E0F6-3C33-F829B1790D05}"/>
              </a:ext>
            </a:extLst>
          </p:cNvPr>
          <p:cNvPicPr>
            <a:picLocks noChangeAspect="1"/>
          </p:cNvPicPr>
          <p:nvPr/>
        </p:nvPicPr>
        <p:blipFill>
          <a:blip r:embed="rId2"/>
          <a:stretch>
            <a:fillRect/>
          </a:stretch>
        </p:blipFill>
        <p:spPr>
          <a:xfrm>
            <a:off x="838200" y="923365"/>
            <a:ext cx="10428418" cy="54243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14725" y="-328930"/>
            <a:ext cx="4239895" cy="843915"/>
          </a:xfrm>
        </p:spPr>
        <p:txBody>
          <a:bodyPr>
            <a:normAutofit fontScale="90000"/>
          </a:bodyPr>
          <a:lstStyle/>
          <a:p>
            <a:pPr algn="ctr"/>
            <a:r>
              <a:rPr lang="en-US"/>
              <a:t>                  </a:t>
            </a:r>
            <a:br>
              <a:rPr lang="en-US"/>
            </a:br>
            <a:r>
              <a:rPr lang="en-US"/>
              <a:t> </a:t>
            </a:r>
            <a:r>
              <a:rPr lang="en-US" sz="3600" b="1">
                <a:latin typeface="Times New Roman" panose="02020603050405020304" charset="0"/>
                <a:ea typeface="Microsoft JhengHei UI Light" panose="020B0304030504040204" charset="-120"/>
                <a:cs typeface="Times New Roman" panose="02020603050405020304" charset="0"/>
              </a:rPr>
              <a:t>CUSTOMER TABLE </a:t>
            </a:r>
            <a:r>
              <a:rPr lang="en-US"/>
              <a:t>                     </a:t>
            </a:r>
            <a:r>
              <a:rPr lang="en-US" b="1">
                <a:latin typeface="Times New Roman" panose="02020603050405020304" charset="0"/>
                <a:cs typeface="Times New Roman" panose="02020603050405020304" charset="0"/>
              </a:rPr>
              <a:t> </a:t>
            </a:r>
            <a:r>
              <a:rPr lang="en-US" sz="4000" b="1">
                <a:latin typeface="Times New Roman" panose="02020603050405020304" charset="0"/>
                <a:cs typeface="Times New Roman" panose="02020603050405020304" charset="0"/>
              </a:rPr>
              <a:t> </a:t>
            </a:r>
          </a:p>
        </p:txBody>
      </p:sp>
      <p:sp>
        <p:nvSpPr>
          <p:cNvPr id="4" name="Content Placeholder 3">
            <a:extLst>
              <a:ext uri="{FF2B5EF4-FFF2-40B4-BE49-F238E27FC236}">
                <a16:creationId xmlns:a16="http://schemas.microsoft.com/office/drawing/2014/main" id="{86E376B9-CFA9-171D-2C31-144F8B908C53}"/>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F25E158C-3588-B6B6-9411-A6E00FA06769}"/>
              </a:ext>
            </a:extLst>
          </p:cNvPr>
          <p:cNvPicPr>
            <a:picLocks noChangeAspect="1"/>
          </p:cNvPicPr>
          <p:nvPr/>
        </p:nvPicPr>
        <p:blipFill>
          <a:blip r:embed="rId2"/>
          <a:stretch>
            <a:fillRect/>
          </a:stretch>
        </p:blipFill>
        <p:spPr>
          <a:xfrm>
            <a:off x="753035" y="878541"/>
            <a:ext cx="10525014" cy="53877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545"/>
            <a:ext cx="10515600" cy="647700"/>
          </a:xfrm>
        </p:spPr>
        <p:txBody>
          <a:bodyPr>
            <a:normAutofit fontScale="90000"/>
          </a:bodyPr>
          <a:lstStyle/>
          <a:p>
            <a:pPr algn="ctr"/>
            <a:r>
              <a:rPr lang="en-US" b="1">
                <a:latin typeface="Times New Roman" panose="02020603050405020304" charset="0"/>
                <a:cs typeface="Times New Roman" panose="02020603050405020304" charset="0"/>
              </a:rPr>
              <a:t>PRODUCT TABLE</a:t>
            </a:r>
          </a:p>
        </p:txBody>
      </p:sp>
      <p:sp>
        <p:nvSpPr>
          <p:cNvPr id="4" name="Content Placeholder 3">
            <a:extLst>
              <a:ext uri="{FF2B5EF4-FFF2-40B4-BE49-F238E27FC236}">
                <a16:creationId xmlns:a16="http://schemas.microsoft.com/office/drawing/2014/main" id="{6583AD5E-D115-C062-9AB7-353F8421059E}"/>
              </a:ext>
            </a:extLst>
          </p:cNvPr>
          <p:cNvSpPr>
            <a:spLocks noGrp="1"/>
          </p:cNvSpPr>
          <p:nvPr>
            <p:ph sz="half" idx="1"/>
          </p:nvPr>
        </p:nvSpPr>
        <p:spPr/>
        <p:txBody>
          <a:bodyPr/>
          <a:lstStyle/>
          <a:p>
            <a:endParaRPr lang="en-US"/>
          </a:p>
        </p:txBody>
      </p:sp>
      <p:pic>
        <p:nvPicPr>
          <p:cNvPr id="7" name="Picture 6">
            <a:extLst>
              <a:ext uri="{FF2B5EF4-FFF2-40B4-BE49-F238E27FC236}">
                <a16:creationId xmlns:a16="http://schemas.microsoft.com/office/drawing/2014/main" id="{3D866185-81EC-3E66-3D42-0CDC127E876D}"/>
              </a:ext>
            </a:extLst>
          </p:cNvPr>
          <p:cNvPicPr>
            <a:picLocks noChangeAspect="1"/>
          </p:cNvPicPr>
          <p:nvPr/>
        </p:nvPicPr>
        <p:blipFill>
          <a:blip r:embed="rId2"/>
          <a:stretch>
            <a:fillRect/>
          </a:stretch>
        </p:blipFill>
        <p:spPr>
          <a:xfrm>
            <a:off x="838201" y="1161853"/>
            <a:ext cx="10386504" cy="50151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5"/>
          <p:cNvSpPr txBox="1"/>
          <p:nvPr/>
        </p:nvSpPr>
        <p:spPr>
          <a:xfrm flipH="1">
            <a:off x="2954020" y="0"/>
            <a:ext cx="5629275" cy="1077218"/>
          </a:xfrm>
          <a:prstGeom prst="rect">
            <a:avLst/>
          </a:prstGeom>
          <a:noFill/>
        </p:spPr>
        <p:txBody>
          <a:bodyPr wrap="square" rtlCol="0">
            <a:spAutoFit/>
            <a:scene3d>
              <a:camera prst="orthographicFront"/>
              <a:lightRig rig="threePt" dir="t"/>
            </a:scene3d>
          </a:bodyPr>
          <a:lstStyle/>
          <a:p>
            <a:pPr lvl="0" algn="ctr" fontAlgn="base"/>
            <a:r>
              <a:rPr lang="en-US" altLang="zh-CN" sz="3200" b="1" noProof="1">
                <a:solidFill>
                  <a:schemeClr val="tx1">
                    <a:lumMod val="95000"/>
                    <a:lumOff val="5000"/>
                  </a:schemeClr>
                </a:solidFill>
                <a:latin typeface="Times New Roman" panose="02020603050405020304" charset="0"/>
                <a:ea typeface="Calibri" panose="020F0502020204030204" charset="0"/>
                <a:cs typeface="Times New Roman" panose="02020603050405020304" charset="0"/>
                <a:sym typeface="Microsoft YaHei" panose="020B0503020204020204" charset="-122"/>
              </a:rPr>
              <a:t>GROCERY ONLINE APPLICATION</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3" name="Content Placeholder 2">
            <a:extLst>
              <a:ext uri="{FF2B5EF4-FFF2-40B4-BE49-F238E27FC236}">
                <a16:creationId xmlns:a16="http://schemas.microsoft.com/office/drawing/2014/main" id="{E51F7A97-AB37-476E-5754-61001BDAA36C}"/>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F6C96644-7931-AFF6-0DA1-902F7AC9A47B}"/>
              </a:ext>
            </a:extLst>
          </p:cNvPr>
          <p:cNvPicPr>
            <a:picLocks noChangeAspect="1"/>
          </p:cNvPicPr>
          <p:nvPr/>
        </p:nvPicPr>
        <p:blipFill>
          <a:blip r:embed="rId2"/>
          <a:stretch>
            <a:fillRect/>
          </a:stretch>
        </p:blipFill>
        <p:spPr>
          <a:xfrm>
            <a:off x="233081" y="1077218"/>
            <a:ext cx="11698943" cy="51143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09633" y="58674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INTRODUCTION</a:t>
            </a:r>
          </a:p>
        </p:txBody>
      </p:sp>
      <p:sp>
        <p:nvSpPr>
          <p:cNvPr id="43" name="TextBox 25"/>
          <p:cNvSpPr txBox="1"/>
          <p:nvPr/>
        </p:nvSpPr>
        <p:spPr>
          <a:xfrm flipH="1">
            <a:off x="2250440" y="1170305"/>
            <a:ext cx="7486650" cy="5441490"/>
          </a:xfrm>
          <a:prstGeom prst="rect">
            <a:avLst/>
          </a:prstGeom>
          <a:noFill/>
        </p:spPr>
        <p:txBody>
          <a:bodyPr wrap="square" rtlCol="0">
            <a:spAutoFit/>
            <a:scene3d>
              <a:camera prst="orthographicFront"/>
              <a:lightRig rig="threePt" dir="t"/>
            </a:scene3d>
          </a:bodyPr>
          <a:lstStyle/>
          <a:p>
            <a:pPr lvl="0" algn="just" fontAlgn="base"/>
            <a:r>
              <a:rPr lang="en-US"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p>
          <a:p>
            <a:pPr lvl="0" algn="just" fontAlgn="base">
              <a:lnSpc>
                <a:spcPct val="110000"/>
              </a:lnSpc>
            </a:pP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noProof="1">
                <a:latin typeface="Times New Roman" panose="02020603050405020304" charset="0"/>
                <a:ea typeface="Calibri" panose="020F0502020204030204" charset="0"/>
                <a:cs typeface="Times New Roman" panose="02020603050405020304" charset="0"/>
                <a:sym typeface="Microsoft YaHei" panose="020B0503020204020204" charset="-122"/>
              </a:rPr>
              <a:t>Grocery online application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is the process of ordering </a:t>
            </a:r>
            <a:r>
              <a:rPr lang="en-US" altLang="zh-CN" sz="2800" noProof="1">
                <a:latin typeface="Times New Roman" panose="02020603050405020304" charset="0"/>
                <a:ea typeface="Calibri" panose="020F0502020204030204" charset="0"/>
                <a:cs typeface="Times New Roman" panose="02020603050405020304" charset="0"/>
                <a:sym typeface="Microsoft YaHei" panose="020B0503020204020204" charset="-122"/>
              </a:rPr>
              <a:t>grocery products</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we can add to cart make a payement through this application. The software provides online customers with the same features someone visiting the mart or ordering on the phone would have this includes access to the entire list with full customization.</a:t>
            </a: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9240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a:t>
            </a:r>
            <a:r>
              <a:rPr lang="en-US" altLang="zh-CN" sz="3200" b="1" noProof="1">
                <a:solidFill>
                  <a:schemeClr val="tx1">
                    <a:lumMod val="95000"/>
                    <a:lumOff val="5000"/>
                  </a:schemeClr>
                </a:solidFill>
                <a:latin typeface="Times New Roman" panose="02020603050405020304" charset="0"/>
                <a:ea typeface="Calibri" panose="020F0502020204030204" charset="0"/>
                <a:cs typeface="Times New Roman" panose="02020603050405020304" charset="0"/>
                <a:sym typeface="Microsoft YaHei" panose="020B0503020204020204" charset="-122"/>
              </a:rPr>
              <a:t>SIGNIN</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3" name="Content Placeholder 2">
            <a:extLst>
              <a:ext uri="{FF2B5EF4-FFF2-40B4-BE49-F238E27FC236}">
                <a16:creationId xmlns:a16="http://schemas.microsoft.com/office/drawing/2014/main" id="{E8978BDC-6AA9-182F-86DB-8720D44572D3}"/>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9BB629ED-BE46-6F5E-2A02-A328BFA68A7D}"/>
              </a:ext>
            </a:extLst>
          </p:cNvPr>
          <p:cNvPicPr>
            <a:picLocks noChangeAspect="1"/>
          </p:cNvPicPr>
          <p:nvPr/>
        </p:nvPicPr>
        <p:blipFill>
          <a:blip r:embed="rId2"/>
          <a:stretch>
            <a:fillRect/>
          </a:stretch>
        </p:blipFill>
        <p:spPr>
          <a:xfrm>
            <a:off x="448235" y="1234250"/>
            <a:ext cx="11223812" cy="509483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1867535" y="101600"/>
            <a:ext cx="7937500"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 LIST</a:t>
            </a:r>
          </a:p>
        </p:txBody>
      </p:sp>
      <p:pic>
        <p:nvPicPr>
          <p:cNvPr id="8" name="Content Placeholder 7">
            <a:extLst>
              <a:ext uri="{FF2B5EF4-FFF2-40B4-BE49-F238E27FC236}">
                <a16:creationId xmlns:a16="http://schemas.microsoft.com/office/drawing/2014/main" id="{F2434F5A-5C04-89B5-60BE-BB351C0A420D}"/>
              </a:ext>
            </a:extLst>
          </p:cNvPr>
          <p:cNvPicPr>
            <a:picLocks noGrp="1" noChangeAspect="1"/>
          </p:cNvPicPr>
          <p:nvPr>
            <p:ph sz="half" idx="1"/>
          </p:nvPr>
        </p:nvPicPr>
        <p:blipFill>
          <a:blip r:embed="rId2"/>
          <a:stretch>
            <a:fillRect/>
          </a:stretch>
        </p:blipFill>
        <p:spPr>
          <a:xfrm>
            <a:off x="838199" y="815788"/>
            <a:ext cx="10421471" cy="579120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827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sp>
        <p:nvSpPr>
          <p:cNvPr id="4" name="Content Placeholder 3">
            <a:extLst>
              <a:ext uri="{FF2B5EF4-FFF2-40B4-BE49-F238E27FC236}">
                <a16:creationId xmlns:a16="http://schemas.microsoft.com/office/drawing/2014/main" id="{8609AB0A-234B-4F41-7338-1FD5628EC4E1}"/>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844B0864-C8F3-DCEC-F5BD-9FA9E715A87F}"/>
              </a:ext>
            </a:extLst>
          </p:cNvPr>
          <p:cNvPicPr>
            <a:picLocks noChangeAspect="1"/>
          </p:cNvPicPr>
          <p:nvPr/>
        </p:nvPicPr>
        <p:blipFill>
          <a:blip r:embed="rId2"/>
          <a:stretch>
            <a:fillRect/>
          </a:stretch>
        </p:blipFill>
        <p:spPr>
          <a:xfrm>
            <a:off x="838200" y="995082"/>
            <a:ext cx="8960223" cy="530710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68625" y="92075"/>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 MODULE</a:t>
            </a:r>
          </a:p>
        </p:txBody>
      </p:sp>
      <p:sp>
        <p:nvSpPr>
          <p:cNvPr id="3" name="Content Placeholder 2">
            <a:extLst>
              <a:ext uri="{FF2B5EF4-FFF2-40B4-BE49-F238E27FC236}">
                <a16:creationId xmlns:a16="http://schemas.microsoft.com/office/drawing/2014/main" id="{044344BA-3DCE-4D36-36E2-7941E2813C99}"/>
              </a:ext>
            </a:extLst>
          </p:cNvPr>
          <p:cNvSpPr>
            <a:spLocks noGrp="1"/>
          </p:cNvSpPr>
          <p:nvPr>
            <p:ph sz="half" idx="1"/>
          </p:nvPr>
        </p:nvSpPr>
        <p:spPr/>
        <p:txBody>
          <a:bodyPr/>
          <a:lstStyle/>
          <a:p>
            <a:endParaRPr lang="en-US"/>
          </a:p>
        </p:txBody>
      </p:sp>
      <p:pic>
        <p:nvPicPr>
          <p:cNvPr id="5" name="Picture 4">
            <a:extLst>
              <a:ext uri="{FF2B5EF4-FFF2-40B4-BE49-F238E27FC236}">
                <a16:creationId xmlns:a16="http://schemas.microsoft.com/office/drawing/2014/main" id="{C4E506B6-59FE-5C83-63D1-D48F3512A286}"/>
              </a:ext>
            </a:extLst>
          </p:cNvPr>
          <p:cNvPicPr>
            <a:picLocks noChangeAspect="1"/>
          </p:cNvPicPr>
          <p:nvPr/>
        </p:nvPicPr>
        <p:blipFill>
          <a:blip r:embed="rId2"/>
          <a:stretch>
            <a:fillRect/>
          </a:stretch>
        </p:blipFill>
        <p:spPr>
          <a:xfrm>
            <a:off x="363070" y="804766"/>
            <a:ext cx="11465859" cy="549947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044190" y="222250"/>
            <a:ext cx="5629275" cy="583565"/>
          </a:xfrm>
          <a:prstGeom prst="rect">
            <a:avLst/>
          </a:prstGeom>
          <a:noFill/>
        </p:spPr>
        <p:txBody>
          <a:bodyPr wrap="square" rtlCol="0">
            <a:spAutoFit/>
            <a:scene3d>
              <a:camera prst="orthographicFront"/>
              <a:lightRig rig="threePt" dir="t"/>
            </a:scene3d>
          </a:bodyPr>
          <a:lstStyle/>
          <a:p>
            <a:pPr lvl="0" algn="ctr" fontAlgn="base"/>
            <a:r>
              <a:rPr lang="en-US" altLang="zh-CN" sz="3200" b="1" noProof="1">
                <a:solidFill>
                  <a:schemeClr val="tx1">
                    <a:lumMod val="95000"/>
                    <a:lumOff val="5000"/>
                  </a:schemeClr>
                </a:solidFill>
                <a:latin typeface="Times New Roman" panose="02020603050405020304" charset="0"/>
                <a:ea typeface="Calibri" panose="020F0502020204030204" charset="0"/>
                <a:cs typeface="Times New Roman" panose="02020603050405020304" charset="0"/>
                <a:sym typeface="Microsoft YaHei" panose="020B0503020204020204" charset="-122"/>
              </a:rPr>
              <a:t>PAYMENT MODULE</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7" name="Content Placeholder 6">
            <a:extLst>
              <a:ext uri="{FF2B5EF4-FFF2-40B4-BE49-F238E27FC236}">
                <a16:creationId xmlns:a16="http://schemas.microsoft.com/office/drawing/2014/main" id="{C047EA1F-7E2A-03B2-8C90-604384E1F3EB}"/>
              </a:ext>
            </a:extLst>
          </p:cNvPr>
          <p:cNvPicPr>
            <a:picLocks noGrp="1" noChangeAspect="1"/>
          </p:cNvPicPr>
          <p:nvPr>
            <p:ph/>
          </p:nvPr>
        </p:nvPicPr>
        <p:blipFill>
          <a:blip r:embed="rId2"/>
          <a:stretch>
            <a:fillRect/>
          </a:stretch>
        </p:blipFill>
        <p:spPr>
          <a:xfrm>
            <a:off x="6490448" y="1192213"/>
            <a:ext cx="5244352" cy="528926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EEACA9A-7CFD-6C5F-D178-2FE710641516}"/>
              </a:ext>
            </a:extLst>
          </p:cNvPr>
          <p:cNvPicPr>
            <a:picLocks noChangeAspect="1"/>
          </p:cNvPicPr>
          <p:nvPr/>
        </p:nvPicPr>
        <p:blipFill>
          <a:blip r:embed="rId3"/>
          <a:stretch>
            <a:fillRect/>
          </a:stretch>
        </p:blipFill>
        <p:spPr>
          <a:xfrm>
            <a:off x="284372" y="1192213"/>
            <a:ext cx="5629275" cy="528926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938780" y="161925"/>
            <a:ext cx="6488430" cy="583565"/>
          </a:xfrm>
          <a:prstGeom prst="rect">
            <a:avLst/>
          </a:prstGeom>
          <a:noFill/>
        </p:spPr>
        <p:txBody>
          <a:bodyPr wrap="square" rtlCol="0">
            <a:spAutoFit/>
            <a:scene3d>
              <a:camera prst="orthographicFront"/>
              <a:lightRig rig="threePt" dir="t"/>
            </a:scene3d>
          </a:bodyPr>
          <a:lstStyle/>
          <a:p>
            <a:pPr lvl="0" algn="ctr" fontAlgn="base"/>
            <a:r>
              <a:rPr lang="en-US" altLang="zh-CN" sz="3200" b="1" noProof="1">
                <a:solidFill>
                  <a:schemeClr val="tx1">
                    <a:lumMod val="95000"/>
                    <a:lumOff val="5000"/>
                  </a:schemeClr>
                </a:solidFill>
                <a:latin typeface="Times New Roman" panose="02020603050405020304" charset="0"/>
                <a:ea typeface="Calibri" panose="020F0502020204030204" charset="0"/>
                <a:cs typeface="Times New Roman" panose="02020603050405020304" charset="0"/>
                <a:sym typeface="Microsoft YaHei" panose="020B0503020204020204" charset="-122"/>
              </a:rPr>
              <a:t>PAYMENT STATUS</a:t>
            </a:r>
            <a:endParaRPr lang="en-US" altLang="zh-CN" sz="32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pic>
        <p:nvPicPr>
          <p:cNvPr id="8" name="Content Placeholder 7">
            <a:extLst>
              <a:ext uri="{FF2B5EF4-FFF2-40B4-BE49-F238E27FC236}">
                <a16:creationId xmlns:a16="http://schemas.microsoft.com/office/drawing/2014/main" id="{CAB4CDB8-2D57-1408-FCFE-71A58ABB4D54}"/>
              </a:ext>
            </a:extLst>
          </p:cNvPr>
          <p:cNvPicPr>
            <a:picLocks noGrp="1" noChangeAspect="1"/>
          </p:cNvPicPr>
          <p:nvPr>
            <p:ph/>
          </p:nvPr>
        </p:nvPicPr>
        <p:blipFill>
          <a:blip r:embed="rId2"/>
          <a:stretch>
            <a:fillRect/>
          </a:stretch>
        </p:blipFill>
        <p:spPr>
          <a:xfrm>
            <a:off x="838200" y="745490"/>
            <a:ext cx="10515600" cy="5072603"/>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323273" y="431800"/>
            <a:ext cx="4609465" cy="583565"/>
          </a:xfrm>
          <a:prstGeom prst="rect">
            <a:avLst/>
          </a:prstGeom>
          <a:noFill/>
        </p:spPr>
        <p:txBody>
          <a:bodyPr wrap="square" rtlCol="0">
            <a:spAutoFit/>
            <a:scene3d>
              <a:camera prst="orthographicFront"/>
              <a:lightRig rig="threePt" dir="t"/>
            </a:scene3d>
          </a:bodyPr>
          <a:lstStyle/>
          <a:p>
            <a:pPr lvl="0" algn="ctr" fontAlgn="base"/>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ADVANTAGES</a:t>
            </a:r>
          </a:p>
        </p:txBody>
      </p:sp>
      <p:sp>
        <p:nvSpPr>
          <p:cNvPr id="43" name="TextBox 25"/>
          <p:cNvSpPr txBox="1"/>
          <p:nvPr/>
        </p:nvSpPr>
        <p:spPr>
          <a:xfrm flipH="1">
            <a:off x="1958340" y="864870"/>
            <a:ext cx="8275955" cy="4431030"/>
          </a:xfrm>
          <a:prstGeom prst="rect">
            <a:avLst/>
          </a:prstGeom>
          <a:noFill/>
        </p:spPr>
        <p:txBody>
          <a:bodyPr wrap="square" rtlCol="0">
            <a:spAutoFit/>
            <a:scene3d>
              <a:camera prst="orthographicFront"/>
              <a:lightRig rig="threePt" dir="t"/>
            </a:scene3d>
          </a:bodyPr>
          <a:lstStyle/>
          <a:p>
            <a:pPr lvl="0" algn="ctr" fontAlgn="base"/>
            <a:endParaRPr lang="zh-CN"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buFont typeface="Wingdings" panose="05000000000000000000" charset="0"/>
              <a:buChar char="q"/>
            </a:pPr>
            <a:r>
              <a:rPr lang="en-US" altLang="zh-CN" sz="2400" noProof="1">
                <a:latin typeface="Times New Roman" panose="02020603050405020304" charset="0"/>
                <a:ea typeface="Calibri" panose="020F0502020204030204" charset="0"/>
                <a:cs typeface="Times New Roman" panose="02020603050405020304" charset="0"/>
                <a:sym typeface="Microsoft YaHei" panose="020B0503020204020204" charset="-122"/>
              </a:rPr>
              <a:t>Customer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can order whenever they want..</a:t>
            </a:r>
          </a:p>
          <a:p>
            <a:pPr lvl="0" indent="0" algn="just" fontAlgn="base">
              <a:buFont typeface="Wingdings" panose="05000000000000000000" charset="0"/>
              <a:buNone/>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Makes the ordering process easier.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Customer's satisfaction.</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convenience of mobile ordering</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No more waiting in long queues to place an order.</a:t>
            </a:r>
          </a:p>
          <a:p>
            <a:pPr marL="285750" lvl="0" indent="-285750" algn="just" fontAlgn="base">
              <a:buFont typeface="Wingdings" panose="05000000000000000000" charset="0"/>
              <a:buChar char="q"/>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Discover New Items.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92183" y="44450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p>
        </p:txBody>
      </p:sp>
      <p:sp>
        <p:nvSpPr>
          <p:cNvPr id="43" name="TextBox 25"/>
          <p:cNvSpPr txBox="1"/>
          <p:nvPr/>
        </p:nvSpPr>
        <p:spPr>
          <a:xfrm flipH="1">
            <a:off x="1950085" y="923290"/>
            <a:ext cx="8291830" cy="3847207"/>
          </a:xfrm>
          <a:prstGeom prst="rect">
            <a:avLst/>
          </a:prstGeom>
          <a:noFill/>
        </p:spPr>
        <p:txBody>
          <a:bodyPr wrap="square" rtlCol="0">
            <a:spAutoFit/>
            <a:scene3d>
              <a:camera prst="orthographicFront"/>
              <a:lightRig rig="threePt" dir="t"/>
            </a:scene3d>
          </a:bodyPr>
          <a:lstStyle/>
          <a:p>
            <a:pPr lvl="0" algn="ctr" fontAlgn="base"/>
            <a:endParaRPr lang="zh-CN" altLang="zh-CN" sz="20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algn="just" fontAlgn="base"/>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Grocery online application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is done to help and solve one of the important problems of customer. Because Large number of customer can use the internet and phone. Thus, implementation of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grocery online application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is done to help and solve one of the important problems of customer. It helps customer in making order easily and gives information needed in making order to customer place.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018665" y="2423160"/>
            <a:ext cx="4469765" cy="1106805"/>
          </a:xfrm>
          <a:prstGeom prst="rect">
            <a:avLst/>
          </a:prstGeom>
          <a:noFill/>
        </p:spPr>
        <p:txBody>
          <a:bodyPr vert="horz" wrap="square" rtlCol="0">
            <a:spAutoFit/>
          </a:bodyPr>
          <a:lstStyle/>
          <a:p>
            <a:r>
              <a:rPr lang="en-US" altLang="zh-CN" sz="6600" b="1">
                <a:solidFill>
                  <a:srgbClr val="5E2620"/>
                </a:solidFill>
                <a:latin typeface="Calibri" panose="020F0502020204030204" charset="0"/>
                <a:ea typeface="Calibri" panose="020F0502020204030204" charset="0"/>
                <a:cs typeface="Calibri" panose="020F0502020204030204" charset="0"/>
              </a:rPr>
              <a:t>THANK YOU</a:t>
            </a:r>
          </a:p>
        </p:txBody>
      </p:sp>
      <p:pic>
        <p:nvPicPr>
          <p:cNvPr id="4098" name="Picture 2" descr="10 Best Grocery Delivery Services 2023 - Online Grocery Reviews">
            <a:extLst>
              <a:ext uri="{FF2B5EF4-FFF2-40B4-BE49-F238E27FC236}">
                <a16:creationId xmlns:a16="http://schemas.microsoft.com/office/drawing/2014/main" id="{D98F527D-1AAA-D3FE-9EE3-04C677F8B5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8430" y="1416422"/>
            <a:ext cx="3684905" cy="3792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790633" y="891540"/>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PROJECT OBJECTIVE</a:t>
            </a:r>
          </a:p>
        </p:txBody>
      </p:sp>
      <p:sp>
        <p:nvSpPr>
          <p:cNvPr id="43" name="TextBox 25"/>
          <p:cNvSpPr txBox="1"/>
          <p:nvPr/>
        </p:nvSpPr>
        <p:spPr>
          <a:xfrm flipH="1">
            <a:off x="2190115" y="1367155"/>
            <a:ext cx="7919085" cy="4661535"/>
          </a:xfrm>
          <a:prstGeom prst="rect">
            <a:avLst/>
          </a:prstGeom>
          <a:noFill/>
        </p:spPr>
        <p:txBody>
          <a:bodyPr wrap="square" rtlCol="0">
            <a:spAutoFit/>
            <a:scene3d>
              <a:camera prst="orthographicFront"/>
              <a:lightRig rig="threePt" dir="t"/>
            </a:scene3d>
          </a:bodyPr>
          <a:lstStyle/>
          <a:p>
            <a:pPr lvl="0" algn="ctr" fontAlgn="base">
              <a:lnSpc>
                <a:spcPct val="150000"/>
              </a:lnSpc>
            </a:pPr>
            <a:endParaRPr lang="en-US"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evaluate the way of interaction with customers.</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develop a ordering system with web application based on the client server application.</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determine the factors that influence customer when ordering </a:t>
            </a:r>
            <a:r>
              <a:rPr lang="en-US" altLang="zh-CN" sz="2800" noProof="1">
                <a:latin typeface="Times New Roman" panose="02020603050405020304" charset="0"/>
                <a:ea typeface="Calibri" panose="020F0502020204030204" charset="0"/>
                <a:cs typeface="Times New Roman" panose="02020603050405020304" charset="0"/>
                <a:sym typeface="Microsoft YaHei" panose="020B0503020204020204" charset="-122"/>
              </a:rPr>
              <a:t>grocery product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a:t>
            </a:r>
          </a:p>
          <a:p>
            <a:pPr marL="285750" lvl="0" indent="-285750" algn="just" fontAlgn="base">
              <a:lnSpc>
                <a:spcPct val="15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2690099" y="1069309"/>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FF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a:solidFill>
                <a:srgbClr val="D13400"/>
              </a:solidFill>
            </a:endParaRPr>
          </a:p>
        </p:txBody>
      </p:sp>
      <p:sp>
        <p:nvSpPr>
          <p:cNvPr id="13" name="任意多边形 12"/>
          <p:cNvSpPr/>
          <p:nvPr/>
        </p:nvSpPr>
        <p:spPr>
          <a:xfrm>
            <a:off x="4054195" y="196601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C000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14" name="任意多边形 13"/>
          <p:cNvSpPr/>
          <p:nvPr/>
        </p:nvSpPr>
        <p:spPr>
          <a:xfrm>
            <a:off x="1526029" y="230193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8" name="椭圆 7"/>
          <p:cNvSpPr/>
          <p:nvPr/>
        </p:nvSpPr>
        <p:spPr>
          <a:xfrm>
            <a:off x="704210" y="368209"/>
            <a:ext cx="620093" cy="620093"/>
          </a:xfrm>
          <a:prstGeom prst="ellipse">
            <a:avLst/>
          </a:prstGeom>
          <a:solidFill>
            <a:srgbClr val="D13400"/>
          </a:solidFill>
          <a:ln>
            <a:solidFill>
              <a:srgbClr val="D13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1279" y="280416"/>
            <a:ext cx="8560676" cy="768350"/>
          </a:xfrm>
          <a:prstGeom prst="rect">
            <a:avLst/>
          </a:prstGeom>
          <a:noFill/>
        </p:spPr>
        <p:txBody>
          <a:bodyPr wrap="square" rtlCol="0">
            <a:spAutoFit/>
          </a:bodyPr>
          <a:lstStyle/>
          <a:p>
            <a:r>
              <a:rPr lang="en-US" altLang="zh-CN" sz="4400" b="1" spc="140" dirty="0">
                <a:solidFill>
                  <a:schemeClr val="bg1"/>
                </a:solidFill>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2800" b="1" spc="140" dirty="0">
                <a:latin typeface="Times New Roman" panose="02020603050405020304" charset="0"/>
                <a:ea typeface="Microsoft JhengHei UI Light" panose="020B0304030504040204" charset="-120"/>
                <a:cs typeface="Times New Roman" panose="02020603050405020304" charset="0"/>
              </a:rPr>
              <a:t>ECHNOLOGIES USED</a:t>
            </a:r>
          </a:p>
        </p:txBody>
      </p:sp>
      <p:sp>
        <p:nvSpPr>
          <p:cNvPr id="10" name="文本框 9"/>
          <p:cNvSpPr txBox="1"/>
          <p:nvPr/>
        </p:nvSpPr>
        <p:spPr>
          <a:xfrm>
            <a:off x="457200" y="5292859"/>
            <a:ext cx="5439104" cy="368300"/>
          </a:xfrm>
          <a:prstGeom prst="rect">
            <a:avLst/>
          </a:prstGeom>
          <a:noFill/>
        </p:spPr>
        <p:txBody>
          <a:bodyPr wrap="square" rtlCol="0">
            <a:spAutoFit/>
          </a:bodyPr>
          <a:lstStyle/>
          <a:p>
            <a:pPr algn="just"/>
            <a:r>
              <a:rPr lang="en-US" altLang="zh-CN" dirty="0"/>
              <a:t> </a:t>
            </a:r>
          </a:p>
        </p:txBody>
      </p:sp>
      <p:sp>
        <p:nvSpPr>
          <p:cNvPr id="15" name="文本框 14"/>
          <p:cNvSpPr txBox="1"/>
          <p:nvPr/>
        </p:nvSpPr>
        <p:spPr>
          <a:xfrm>
            <a:off x="2857497" y="1700744"/>
            <a:ext cx="1696640" cy="460375"/>
          </a:xfrm>
          <a:prstGeom prst="rect">
            <a:avLst/>
          </a:prstGeom>
          <a:noFill/>
        </p:spPr>
        <p:txBody>
          <a:bodyPr wrap="square" rtlCol="0">
            <a:spAutoFit/>
          </a:bodyPr>
          <a:lstStyle/>
          <a:p>
            <a:pPr algn="ctr"/>
            <a:r>
              <a:rPr lang="en-US" altLang="zh-CN" sz="2400" dirty="0">
                <a:solidFill>
                  <a:schemeClr val="bg1"/>
                </a:solidFill>
              </a:rPr>
              <a:t>Spring Boot </a:t>
            </a:r>
            <a:endParaRPr lang="zh-CN" altLang="en-US" sz="2400" dirty="0">
              <a:solidFill>
                <a:schemeClr val="bg1"/>
              </a:solidFill>
            </a:endParaRPr>
          </a:p>
        </p:txBody>
      </p:sp>
      <p:sp>
        <p:nvSpPr>
          <p:cNvPr id="16" name="文本框 15"/>
          <p:cNvSpPr txBox="1"/>
          <p:nvPr/>
        </p:nvSpPr>
        <p:spPr>
          <a:xfrm>
            <a:off x="1676679" y="3182546"/>
            <a:ext cx="1696640" cy="460375"/>
          </a:xfrm>
          <a:prstGeom prst="rect">
            <a:avLst/>
          </a:prstGeom>
          <a:noFill/>
        </p:spPr>
        <p:txBody>
          <a:bodyPr wrap="square" rtlCol="0">
            <a:spAutoFit/>
          </a:bodyPr>
          <a:lstStyle/>
          <a:p>
            <a:pPr algn="ctr"/>
            <a:r>
              <a:rPr lang="en-US" altLang="zh-CN" sz="2400" dirty="0">
                <a:solidFill>
                  <a:schemeClr val="bg1"/>
                </a:solidFill>
              </a:rPr>
              <a:t>Postman</a:t>
            </a:r>
          </a:p>
        </p:txBody>
      </p:sp>
      <p:sp>
        <p:nvSpPr>
          <p:cNvPr id="17" name="文本框 16"/>
          <p:cNvSpPr txBox="1"/>
          <p:nvPr/>
        </p:nvSpPr>
        <p:spPr>
          <a:xfrm>
            <a:off x="4416464" y="2944653"/>
            <a:ext cx="1696640" cy="460375"/>
          </a:xfrm>
          <a:prstGeom prst="rect">
            <a:avLst/>
          </a:prstGeom>
          <a:noFill/>
        </p:spPr>
        <p:txBody>
          <a:bodyPr wrap="square" rtlCol="0">
            <a:spAutoFit/>
          </a:bodyPr>
          <a:lstStyle/>
          <a:p>
            <a:pPr algn="ctr"/>
            <a:r>
              <a:rPr lang="en-US" altLang="zh-CN" sz="2400" dirty="0">
                <a:solidFill>
                  <a:schemeClr val="bg1"/>
                </a:solidFill>
              </a:rPr>
              <a:t>MySQL </a:t>
            </a:r>
            <a:endParaRPr lang="zh-CN" altLang="en-US" sz="2400" dirty="0">
              <a:solidFill>
                <a:schemeClr val="bg1"/>
              </a:solidFill>
            </a:endParaRPr>
          </a:p>
        </p:txBody>
      </p:sp>
      <p:sp>
        <p:nvSpPr>
          <p:cNvPr id="2" name="任意多边形 13"/>
          <p:cNvSpPr/>
          <p:nvPr/>
        </p:nvSpPr>
        <p:spPr>
          <a:xfrm>
            <a:off x="2857624" y="3406197"/>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rgbClr val="D1340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3" name="文本框 16"/>
          <p:cNvSpPr txBox="1"/>
          <p:nvPr/>
        </p:nvSpPr>
        <p:spPr>
          <a:xfrm>
            <a:off x="3248064" y="4188618"/>
            <a:ext cx="1696640" cy="460375"/>
          </a:xfrm>
          <a:prstGeom prst="rect">
            <a:avLst/>
          </a:prstGeom>
          <a:noFill/>
        </p:spPr>
        <p:txBody>
          <a:bodyPr wrap="square" rtlCol="0">
            <a:spAutoFit/>
          </a:bodyPr>
          <a:lstStyle/>
          <a:p>
            <a:pPr algn="ctr"/>
            <a:r>
              <a:rPr lang="en-US" altLang="zh-CN" sz="2400" dirty="0">
                <a:solidFill>
                  <a:schemeClr val="bg1"/>
                </a:solidFill>
              </a:rPr>
              <a:t>Angular</a:t>
            </a:r>
          </a:p>
        </p:txBody>
      </p:sp>
      <p:pic>
        <p:nvPicPr>
          <p:cNvPr id="1026" name="Picture 2" descr="Why A Grocery Mobile Ordering Solution Can Help You Easily Grow Your Grocery  Business - Phygital24">
            <a:extLst>
              <a:ext uri="{FF2B5EF4-FFF2-40B4-BE49-F238E27FC236}">
                <a16:creationId xmlns:a16="http://schemas.microsoft.com/office/drawing/2014/main" id="{602ADB4C-C4BA-27EB-6433-15BF19128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1109" y="636494"/>
            <a:ext cx="3844212" cy="563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814955" y="1421765"/>
            <a:ext cx="3222625" cy="4601845"/>
          </a:xfrm>
          <a:prstGeom prst="rect">
            <a:avLst/>
          </a:prstGeom>
          <a:solidFill>
            <a:srgbClr val="5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8" name="矩形 17"/>
          <p:cNvSpPr/>
          <p:nvPr/>
        </p:nvSpPr>
        <p:spPr>
          <a:xfrm>
            <a:off x="8669020" y="1421765"/>
            <a:ext cx="2827655" cy="4601845"/>
          </a:xfrm>
          <a:prstGeom prst="rect">
            <a:avLst/>
          </a:prstGeom>
          <a:solidFill>
            <a:srgbClr val="FF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ea typeface="Calibri" panose="020F0502020204030204" charset="0"/>
              <a:cs typeface="Calibri" panose="020F0502020204030204" charset="0"/>
            </a:endParaRPr>
          </a:p>
        </p:txBody>
      </p:sp>
      <p:sp>
        <p:nvSpPr>
          <p:cNvPr id="140297" name="文本框 22"/>
          <p:cNvSpPr txBox="1"/>
          <p:nvPr/>
        </p:nvSpPr>
        <p:spPr>
          <a:xfrm flipH="1">
            <a:off x="2888615" y="2487930"/>
            <a:ext cx="3098800" cy="1641475"/>
          </a:xfrm>
          <a:prstGeom prst="rect">
            <a:avLst/>
          </a:prstGeom>
          <a:noFill/>
          <a:ln w="9525">
            <a:noFill/>
          </a:ln>
          <a:effectLst>
            <a:outerShdw sx="999" sy="999" algn="ctr" rotWithShape="0">
              <a:srgbClr val="000000"/>
            </a:outerShdw>
          </a:effectLst>
        </p:spPr>
        <p:txBody>
          <a:bodyPr wrap="square" anchor="t">
            <a:spAutoFit/>
          </a:bodyPr>
          <a:lstStyle/>
          <a:p>
            <a:pPr lvl="0" algn="just">
              <a:lnSpc>
                <a:spcPct val="120000"/>
              </a:lnSpc>
            </a:pPr>
            <a:endParaRPr lang="en-US" altLang="zh-CN" sz="1400" dirty="0">
              <a:solidFill>
                <a:schemeClr val="bg1"/>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Hard Disk: 1 TB</a:t>
            </a:r>
          </a:p>
          <a:p>
            <a:pPr marL="285750" lvl="0" indent="-285750" algn="just">
              <a:lnSpc>
                <a:spcPct val="120000"/>
              </a:lnSpc>
              <a:buFont typeface="Wingdings" panose="05000000000000000000" charset="0"/>
              <a:buChar char="q"/>
            </a:pPr>
            <a:r>
              <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p:txBody>
      </p:sp>
      <p:sp>
        <p:nvSpPr>
          <p:cNvPr id="10250" name="文本框 20"/>
          <p:cNvSpPr txBox="1"/>
          <p:nvPr/>
        </p:nvSpPr>
        <p:spPr>
          <a:xfrm flipH="1">
            <a:off x="3395980" y="1552575"/>
            <a:ext cx="241363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p:txBody>
      </p:sp>
      <p:sp>
        <p:nvSpPr>
          <p:cNvPr id="140299" name="文本框 22"/>
          <p:cNvSpPr txBox="1"/>
          <p:nvPr/>
        </p:nvSpPr>
        <p:spPr>
          <a:xfrm flipH="1">
            <a:off x="8719185" y="2240915"/>
            <a:ext cx="2997200" cy="2675255"/>
          </a:xfrm>
          <a:prstGeom prst="rect">
            <a:avLst/>
          </a:prstGeom>
          <a:noFill/>
          <a:ln w="9525">
            <a:noFill/>
          </a:ln>
          <a:effectLst>
            <a:outerShdw sx="999" sy="999" algn="ctr" rotWithShape="0">
              <a:srgbClr val="000000"/>
            </a:outerShdw>
          </a:effectLst>
        </p:spPr>
        <p:txBody>
          <a:bodyPr wrap="square" anchor="t">
            <a:spAutoFit/>
          </a:bodyPr>
          <a:lstStyle/>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lvl="0" algn="just">
              <a:lnSpc>
                <a:spcPct val="120000"/>
              </a:lnSpc>
            </a:pPr>
            <a:endParaRPr lang="en-US" altLang="zh-CN" sz="14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a:p>
            <a:pPr lvl="0" algn="just">
              <a:lnSpc>
                <a:spcPct val="120000"/>
              </a:lnSpc>
            </a:pPr>
            <a:endParaRPr lang="en-US" altLang="zh-CN" sz="1400" dirty="0">
              <a:solidFill>
                <a:srgbClr val="3B1800"/>
              </a:solidFill>
              <a:latin typeface="Calibri" panose="020F0502020204030204" charset="0"/>
              <a:ea typeface="Calibri" panose="020F0502020204030204" charset="0"/>
              <a:cs typeface="Calibri" panose="020F0502020204030204" charset="0"/>
              <a:sym typeface="SimSun" panose="02010600030101010101" pitchFamily="2" charset="-122"/>
            </a:endParaRPr>
          </a:p>
        </p:txBody>
      </p:sp>
      <p:sp>
        <p:nvSpPr>
          <p:cNvPr id="10252" name="文本框 20"/>
          <p:cNvSpPr txBox="1"/>
          <p:nvPr/>
        </p:nvSpPr>
        <p:spPr>
          <a:xfrm flipH="1">
            <a:off x="8989695" y="1575435"/>
            <a:ext cx="2077085" cy="665480"/>
          </a:xfrm>
          <a:prstGeom prst="rect">
            <a:avLst/>
          </a:prstGeom>
          <a:noFill/>
          <a:ln w="9525">
            <a:noFill/>
            <a:miter/>
          </a:ln>
          <a:effectLst>
            <a:outerShdw sx="999" sy="999" algn="ctr" rotWithShape="0">
              <a:srgbClr val="000000"/>
            </a:outerShdw>
          </a:effectLst>
        </p:spPr>
        <p:txBody>
          <a:bodyPr wrap="square" anchor="t">
            <a:spAutoFit/>
          </a:bodyPr>
          <a:lstStyle/>
          <a:p>
            <a:pPr lvl="0" algn="ctr" fontAlgn="base"/>
            <a:r>
              <a:rPr lang="en-US" altLang="zh-CN" sz="1865" strike="noStrike" noProof="1">
                <a:solidFill>
                  <a:srgbClr val="3B1800"/>
                </a:solidFill>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a:t>
            </a:r>
          </a:p>
        </p:txBody>
      </p:sp>
      <p:sp>
        <p:nvSpPr>
          <p:cNvPr id="2" name="TextBox 25"/>
          <p:cNvSpPr txBox="1"/>
          <p:nvPr/>
        </p:nvSpPr>
        <p:spPr>
          <a:xfrm flipH="1">
            <a:off x="2743835" y="659130"/>
            <a:ext cx="6773545" cy="521970"/>
          </a:xfrm>
          <a:prstGeom prst="rect">
            <a:avLst/>
          </a:prstGeom>
          <a:noFill/>
        </p:spPr>
        <p:txBody>
          <a:bodyPr wrap="square" rtlCol="0">
            <a:spAutoFit/>
            <a:scene3d>
              <a:camera prst="orthographicFront"/>
              <a:lightRig rig="threePt" dir="t"/>
            </a:scene3d>
          </a:bodyPr>
          <a:lstStyle/>
          <a:p>
            <a:pPr lvl="0" algn="ctr" fontAlgn="base"/>
            <a:r>
              <a:rPr lang="en-US" altLang="zh-CN" sz="2800" b="1">
                <a:latin typeface="Times New Roman" panose="02020603050405020304" charset="0"/>
                <a:cs typeface="Times New Roman" panose="02020603050405020304" charset="0"/>
              </a:rPr>
              <a:t>REQUIRED SPECIFICATIONS</a:t>
            </a:r>
          </a:p>
        </p:txBody>
      </p:sp>
      <p:pic>
        <p:nvPicPr>
          <p:cNvPr id="3074" name="Picture 2" descr="GrocersApp Features | Our Mobile App for Grocery Shopping Provides an  Incredible Features.">
            <a:extLst>
              <a:ext uri="{FF2B5EF4-FFF2-40B4-BE49-F238E27FC236}">
                <a16:creationId xmlns:a16="http://schemas.microsoft.com/office/drawing/2014/main" id="{72C0C162-FF73-B5B5-F3DB-04CE08D1F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3" y="1165616"/>
            <a:ext cx="3460228" cy="51141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5 Essential Items to Buy from the Indian Grocery Store | Kitchn">
            <a:extLst>
              <a:ext uri="{FF2B5EF4-FFF2-40B4-BE49-F238E27FC236}">
                <a16:creationId xmlns:a16="http://schemas.microsoft.com/office/drawing/2014/main" id="{4292B5FE-E149-3138-3025-0398C4E2B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289" y="1398495"/>
            <a:ext cx="2429511" cy="46168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3429318" y="586105"/>
            <a:ext cx="460946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PROPOSED </a:t>
            </a:r>
            <a:r>
              <a:rPr lang="zh-CN"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a:t>
            </a:r>
            <a:endPar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
        <p:nvSpPr>
          <p:cNvPr id="43" name="TextBox 25"/>
          <p:cNvSpPr txBox="1"/>
          <p:nvPr/>
        </p:nvSpPr>
        <p:spPr>
          <a:xfrm flipH="1">
            <a:off x="2063750" y="1033780"/>
            <a:ext cx="8064500" cy="4399915"/>
          </a:xfrm>
          <a:prstGeom prst="rect">
            <a:avLst/>
          </a:prstGeom>
          <a:noFill/>
        </p:spPr>
        <p:txBody>
          <a:bodyPr wrap="square" rtlCol="0">
            <a:spAutoFit/>
            <a:scene3d>
              <a:camera prst="orthographicFront"/>
              <a:lightRig rig="threePt" dir="t"/>
            </a:scene3d>
          </a:bodyPr>
          <a:lstStyle/>
          <a:p>
            <a:pPr lvl="0" algn="ctr" fontAlgn="base"/>
            <a:endPar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This system is a bunch of benefits from various point of views. As this online application enables the end users to register to the system online, </a:t>
            </a: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Select the </a:t>
            </a:r>
            <a:r>
              <a:rPr lang="en-US" altLang="zh-CN" sz="2800" noProof="1">
                <a:latin typeface="Times New Roman" panose="02020603050405020304" charset="0"/>
                <a:ea typeface="Calibri" panose="020F0502020204030204" charset="0"/>
                <a:cs typeface="Times New Roman" panose="02020603050405020304" charset="0"/>
                <a:sym typeface="Microsoft YaHei" panose="020B0503020204020204" charset="-122"/>
              </a:rPr>
              <a:t>grocery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items of their choice from the list,then order </a:t>
            </a:r>
            <a:r>
              <a:rPr lang="en-US" altLang="zh-CN" sz="2800" noProof="1">
                <a:latin typeface="Times New Roman" panose="02020603050405020304" charset="0"/>
                <a:ea typeface="Calibri" panose="020F0502020204030204" charset="0"/>
                <a:cs typeface="Times New Roman" panose="02020603050405020304" charset="0"/>
                <a:sym typeface="Microsoft YaHei" panose="020B0503020204020204" charset="-122"/>
              </a:rPr>
              <a:t>item</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online And also we are  able to add, update and delete </a:t>
            </a:r>
            <a:r>
              <a:rPr lang="en-US" altLang="zh-CN" sz="2800" noProof="1">
                <a:latin typeface="Times New Roman" panose="02020603050405020304" charset="0"/>
                <a:ea typeface="Calibri" panose="020F0502020204030204" charset="0"/>
                <a:cs typeface="Times New Roman" panose="02020603050405020304" charset="0"/>
                <a:sym typeface="Microsoft YaHei" panose="020B0503020204020204" charset="-122"/>
              </a:rPr>
              <a:t>grocery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items in cart.</a:t>
            </a:r>
          </a:p>
          <a:p>
            <a:pPr marL="342900" lvl="0" indent="-342900" algn="just" fontAlgn="base">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will store the information about new entry of </a:t>
            </a:r>
            <a:r>
              <a:rPr lang="en-US" altLang="zh-CN" sz="2800" noProof="1">
                <a:latin typeface="Times New Roman" panose="02020603050405020304" charset="0"/>
                <a:ea typeface="Calibri" panose="020F0502020204030204" charset="0"/>
                <a:cs typeface="Times New Roman" panose="02020603050405020304" charset="0"/>
                <a:sym typeface="Microsoft YaHei" panose="020B0503020204020204" charset="-122"/>
              </a:rPr>
              <a:t>grocery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item, maintain quantity record. It will keep the record of the customer.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848610" y="285750"/>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560070" y="869315"/>
            <a:ext cx="10784840" cy="5692775"/>
          </a:xfrm>
          <a:prstGeom prst="rect">
            <a:avLst/>
          </a:prstGeom>
          <a:noFill/>
        </p:spPr>
        <p:txBody>
          <a:bodyPr wrap="square" rtlCol="0">
            <a:spAutoFit/>
            <a:scene3d>
              <a:camera prst="orthographicFront"/>
              <a:lightRig rig="threePt" dir="t"/>
            </a:scene3d>
          </a:bodyPr>
          <a:lstStyle/>
          <a:p>
            <a:pPr marL="285750" lvl="0" indent="-285750" algn="just" fontAlgn="base">
              <a:buFont typeface="Wingdings" panose="05000000000000000000" charset="0"/>
              <a:buChar char="q"/>
            </a:pPr>
            <a:endPar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@Controller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@Controller annotation indicates that a particular class serves the role of a controller. Spring Controller annotation is typically used in combination with annotated handler methods based on the @RequestMapping annotation.</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5"/>
          <p:cNvSpPr txBox="1"/>
          <p:nvPr/>
        </p:nvSpPr>
        <p:spPr>
          <a:xfrm flipH="1">
            <a:off x="2836545" y="201295"/>
            <a:ext cx="5501640" cy="583565"/>
          </a:xfrm>
          <a:prstGeom prst="rect">
            <a:avLst/>
          </a:prstGeom>
          <a:noFill/>
        </p:spPr>
        <p:txBody>
          <a:bodyPr wrap="square" rtlCol="0">
            <a:spAutoFit/>
            <a:scene3d>
              <a:camera prst="orthographicFront"/>
              <a:lightRig rig="threePt" dir="t"/>
            </a:scene3d>
          </a:bodyPr>
          <a:lstStyle/>
          <a:p>
            <a:pPr lvl="0" algn="ctr" fontAlgn="base"/>
            <a:r>
              <a:rPr lang="en-US" altLang="zh-CN" sz="2800"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TextBox 25"/>
          <p:cNvSpPr txBox="1"/>
          <p:nvPr/>
        </p:nvSpPr>
        <p:spPr>
          <a:xfrm flipH="1">
            <a:off x="474345" y="976630"/>
            <a:ext cx="11243945" cy="7630160"/>
          </a:xfrm>
          <a:prstGeom prst="rect">
            <a:avLst/>
          </a:prstGeom>
          <a:noFill/>
        </p:spPr>
        <p:txBody>
          <a:bodyPr wrap="square" rtlCol="0">
            <a:spAutoFit/>
            <a:scene3d>
              <a:camera prst="orthographicFront"/>
              <a:lightRig rig="threePt" dir="t"/>
            </a:scene3d>
          </a:bodyPr>
          <a:lstStyle/>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2800" b="1">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280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indent="0" algn="just" fontAlgn="base">
              <a:lnSpc>
                <a:spcPct val="110000"/>
              </a:lnSpc>
              <a:buFont typeface="Wingdings" panose="05000000000000000000" charset="0"/>
              <a:buNone/>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5"/>
          <p:cNvSpPr txBox="1"/>
          <p:nvPr/>
        </p:nvSpPr>
        <p:spPr>
          <a:xfrm flipH="1">
            <a:off x="2440940" y="0"/>
            <a:ext cx="5344795" cy="583565"/>
          </a:xfrm>
          <a:prstGeom prst="rect">
            <a:avLst/>
          </a:prstGeom>
          <a:noFill/>
        </p:spPr>
        <p:txBody>
          <a:bodyPr wrap="square" rtlCol="0">
            <a:spAutoFit/>
            <a:scene3d>
              <a:camera prst="orthographicFront"/>
              <a:lightRig rig="threePt" dir="t"/>
            </a:scene3d>
          </a:bodyPr>
          <a:lstStyle/>
          <a:p>
            <a:pPr lvl="0" algn="ctr" fontAlgn="base"/>
            <a:r>
              <a:rPr lang="en-US" altLang="zh-CN" sz="32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43" name="TextBox 25"/>
          <p:cNvSpPr txBox="1"/>
          <p:nvPr/>
        </p:nvSpPr>
        <p:spPr>
          <a:xfrm flipH="1">
            <a:off x="392430" y="796290"/>
            <a:ext cx="10704830" cy="5262245"/>
          </a:xfrm>
          <a:prstGeom prst="rect">
            <a:avLst/>
          </a:prstGeom>
          <a:noFill/>
        </p:spPr>
        <p:txBody>
          <a:bodyPr wrap="square" rtlCol="0">
            <a:spAutoFit/>
            <a:scene3d>
              <a:camera prst="orthographicFront"/>
              <a:lightRig rig="threePt" dir="t"/>
            </a:scene3d>
          </a:bodyPr>
          <a:lstStyle/>
          <a:p>
            <a:pPr lvl="0" indent="0" algn="just" fontAlgn="base">
              <a:lnSpc>
                <a:spcPct val="100000"/>
              </a:lnSpc>
              <a:buFont typeface="Wingdings" panose="05000000000000000000" charset="0"/>
              <a:buNone/>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 Body:</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Mapping</a:t>
            </a: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relationship between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and table B indicates that one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row in</a:t>
            </a:r>
            <a:r>
              <a:rPr lang="zh-CN" altLang="zh-CN" sz="28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table</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link </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many rows</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in</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table B.</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but</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one row in table B links to only one row in table A</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TotalTime>
  <Words>1864</Words>
  <Application>Microsoft Office PowerPoint</Application>
  <PresentationFormat>Widescreen</PresentationFormat>
  <Paragraphs>167</Paragraphs>
  <Slides>28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                                         ADMIN REGISTRATION IN POSTMAN</vt:lpstr>
      <vt:lpstr>PowerPoint Presentation</vt:lpstr>
      <vt:lpstr>                    CUSTOMER TABLE                        </vt:lpstr>
      <vt:lpstr>PRODUCT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dc:creator>
  <cp:lastModifiedBy>Welcome 😊</cp:lastModifiedBy>
  <cp:revision>66</cp:revision>
  <dcterms:created xsi:type="dcterms:W3CDTF">2017-11-14T07:10:00Z</dcterms:created>
  <dcterms:modified xsi:type="dcterms:W3CDTF">2023-04-22T10:43:30Z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1033-11.2.0.11417</vt:lpwstr>
  </property>
  <property fmtid="{D5CDD505-2E9C-101B-9397-08002B2CF9AE}" pid="3" name="ICV">
    <vt:lpwstr>AFE0CE3CA9B5431C8465CC279C8195D5</vt:lpwstr>
  </property>
</Properties>
</file>